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2" r:id="rId3"/>
    <p:sldId id="265" r:id="rId4"/>
    <p:sldId id="257" r:id="rId5"/>
    <p:sldId id="266" r:id="rId6"/>
    <p:sldId id="278" r:id="rId7"/>
    <p:sldId id="279" r:id="rId8"/>
    <p:sldId id="280" r:id="rId9"/>
    <p:sldId id="274" r:id="rId10"/>
    <p:sldId id="268" r:id="rId11"/>
    <p:sldId id="269" r:id="rId12"/>
    <p:sldId id="270" r:id="rId13"/>
    <p:sldId id="275" r:id="rId14"/>
    <p:sldId id="282" r:id="rId15"/>
    <p:sldId id="289" r:id="rId16"/>
    <p:sldId id="291" r:id="rId17"/>
    <p:sldId id="284" r:id="rId18"/>
    <p:sldId id="285" r:id="rId19"/>
    <p:sldId id="292" r:id="rId20"/>
    <p:sldId id="293" r:id="rId21"/>
    <p:sldId id="290" r:id="rId22"/>
    <p:sldId id="28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4" autoAdjust="0"/>
    <p:restoredTop sz="94660"/>
  </p:normalViewPr>
  <p:slideViewPr>
    <p:cSldViewPr snapToGrid="0">
      <p:cViewPr varScale="1">
        <p:scale>
          <a:sx n="56" d="100"/>
          <a:sy n="56" d="100"/>
        </p:scale>
        <p:origin x="6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2CA0B-4F0C-4EC1-96A3-733063A5C408}" type="doc">
      <dgm:prSet loTypeId="urn:microsoft.com/office/officeart/2005/8/layout/hProcess9" loCatId="process" qsTypeId="urn:microsoft.com/office/officeart/2005/8/quickstyle/3d1" qsCatId="3D" csTypeId="urn:microsoft.com/office/officeart/2005/8/colors/colorful5" csCatId="colorful" phldr="1"/>
      <dgm:spPr/>
    </dgm:pt>
    <dgm:pt modelId="{E052033F-FC12-424E-9D55-7C454C8EDCFD}">
      <dgm:prSet phldrT="[텍스트]" custT="1"/>
      <dgm:spPr/>
      <dgm:t>
        <a:bodyPr/>
        <a:lstStyle/>
        <a:p>
          <a:pPr latinLnBrk="1"/>
          <a:r>
            <a:rPr lang="en-US" altLang="ko-KR" sz="1200" b="1" dirty="0" err="1"/>
            <a:t>WorldWideWeb</a:t>
          </a:r>
          <a:r>
            <a:rPr lang="en-US" altLang="ko-KR" sz="1200" b="1" dirty="0"/>
            <a:t> (1992)</a:t>
          </a:r>
          <a:endParaRPr lang="ko-KR" altLang="en-US" sz="1200" b="1" dirty="0"/>
        </a:p>
      </dgm:t>
    </dgm:pt>
    <dgm:pt modelId="{FF592B1B-8F96-4C0C-877C-FFB9750E5A95}" type="parTrans" cxnId="{B7413BDD-DB28-40E7-9BBF-B05F0D1DB80A}">
      <dgm:prSet/>
      <dgm:spPr/>
      <dgm:t>
        <a:bodyPr/>
        <a:lstStyle/>
        <a:p>
          <a:pPr latinLnBrk="1"/>
          <a:endParaRPr lang="ko-KR" altLang="en-US"/>
        </a:p>
      </dgm:t>
    </dgm:pt>
    <dgm:pt modelId="{CEFC651E-1CD0-45A4-938A-2DCF99BB7985}" type="sibTrans" cxnId="{B7413BDD-DB28-40E7-9BBF-B05F0D1DB80A}">
      <dgm:prSet/>
      <dgm:spPr/>
      <dgm:t>
        <a:bodyPr/>
        <a:lstStyle/>
        <a:p>
          <a:pPr latinLnBrk="1"/>
          <a:endParaRPr lang="ko-KR" altLang="en-US"/>
        </a:p>
      </dgm:t>
    </dgm:pt>
    <dgm:pt modelId="{DB7CE7FB-74CB-400D-9BEA-4F98F58C6DEF}">
      <dgm:prSet phldrT="[텍스트]" custT="1"/>
      <dgm:spPr/>
      <dgm:t>
        <a:bodyPr/>
        <a:lstStyle/>
        <a:p>
          <a:pPr latinLnBrk="1"/>
          <a:r>
            <a:rPr lang="en-US" altLang="ko-KR" sz="1600" b="1" dirty="0"/>
            <a:t>Mosaic (1993)</a:t>
          </a:r>
          <a:endParaRPr lang="ko-KR" altLang="en-US" sz="1600" b="1" dirty="0"/>
        </a:p>
      </dgm:t>
    </dgm:pt>
    <dgm:pt modelId="{A2248E20-5D86-4C64-BE19-CC9731E2E703}" type="parTrans" cxnId="{EB84E9EA-D252-459C-8179-CB0EF6E08FA6}">
      <dgm:prSet/>
      <dgm:spPr/>
      <dgm:t>
        <a:bodyPr/>
        <a:lstStyle/>
        <a:p>
          <a:pPr latinLnBrk="1"/>
          <a:endParaRPr lang="ko-KR" altLang="en-US"/>
        </a:p>
      </dgm:t>
    </dgm:pt>
    <dgm:pt modelId="{CD29F296-3D4E-4334-8C54-53235485720C}" type="sibTrans" cxnId="{EB84E9EA-D252-459C-8179-CB0EF6E08FA6}">
      <dgm:prSet/>
      <dgm:spPr/>
      <dgm:t>
        <a:bodyPr/>
        <a:lstStyle/>
        <a:p>
          <a:pPr latinLnBrk="1"/>
          <a:endParaRPr lang="ko-KR" altLang="en-US"/>
        </a:p>
      </dgm:t>
    </dgm:pt>
    <dgm:pt modelId="{9B57E972-F4EA-46C9-B2F4-63E7647C9538}">
      <dgm:prSet phldrT="[텍스트]" custT="1"/>
      <dgm:spPr/>
      <dgm:t>
        <a:bodyPr/>
        <a:lstStyle/>
        <a:p>
          <a:pPr latinLnBrk="1"/>
          <a:r>
            <a:rPr lang="en-US" altLang="ko-KR" sz="1600" b="1" dirty="0"/>
            <a:t>Netscape Navigator (1994)</a:t>
          </a:r>
          <a:endParaRPr lang="ko-KR" altLang="en-US" sz="1600" b="1" dirty="0"/>
        </a:p>
      </dgm:t>
    </dgm:pt>
    <dgm:pt modelId="{873EA903-1E17-46CB-9E59-2D2398907629}" type="parTrans" cxnId="{FF3BB051-EEAB-48F4-A211-82278B1F3D67}">
      <dgm:prSet/>
      <dgm:spPr/>
      <dgm:t>
        <a:bodyPr/>
        <a:lstStyle/>
        <a:p>
          <a:pPr latinLnBrk="1"/>
          <a:endParaRPr lang="ko-KR" altLang="en-US"/>
        </a:p>
      </dgm:t>
    </dgm:pt>
    <dgm:pt modelId="{31C4357C-3442-43DD-B3B0-9B6A3C6FA475}" type="sibTrans" cxnId="{FF3BB051-EEAB-48F4-A211-82278B1F3D67}">
      <dgm:prSet/>
      <dgm:spPr/>
      <dgm:t>
        <a:bodyPr/>
        <a:lstStyle/>
        <a:p>
          <a:pPr latinLnBrk="1"/>
          <a:endParaRPr lang="ko-KR" altLang="en-US"/>
        </a:p>
      </dgm:t>
    </dgm:pt>
    <dgm:pt modelId="{3A1A7125-31C3-4D2A-B0FB-79671F2663B6}">
      <dgm:prSet phldrT="[텍스트]" custT="1"/>
      <dgm:spPr/>
      <dgm:t>
        <a:bodyPr/>
        <a:lstStyle/>
        <a:p>
          <a:pPr latinLnBrk="1"/>
          <a:r>
            <a:rPr lang="en-US" altLang="ko-KR" sz="1600" b="1" dirty="0"/>
            <a:t>Internet Explorer (1995)</a:t>
          </a:r>
          <a:endParaRPr lang="ko-KR" altLang="en-US" sz="1600" b="1" dirty="0"/>
        </a:p>
      </dgm:t>
    </dgm:pt>
    <dgm:pt modelId="{BA4BDF3B-6CA1-4C6C-AA63-275CA51CF855}" type="parTrans" cxnId="{A8D983D8-0E17-4FA9-9C89-6A1070B06BB9}">
      <dgm:prSet/>
      <dgm:spPr/>
      <dgm:t>
        <a:bodyPr/>
        <a:lstStyle/>
        <a:p>
          <a:pPr latinLnBrk="1"/>
          <a:endParaRPr lang="ko-KR" altLang="en-US"/>
        </a:p>
      </dgm:t>
    </dgm:pt>
    <dgm:pt modelId="{968AAA42-4E0D-4353-8D6B-3741677AA7BC}" type="sibTrans" cxnId="{A8D983D8-0E17-4FA9-9C89-6A1070B06BB9}">
      <dgm:prSet/>
      <dgm:spPr/>
      <dgm:t>
        <a:bodyPr/>
        <a:lstStyle/>
        <a:p>
          <a:pPr latinLnBrk="1"/>
          <a:endParaRPr lang="ko-KR" altLang="en-US"/>
        </a:p>
      </dgm:t>
    </dgm:pt>
    <dgm:pt modelId="{0C97B03E-64A1-4848-A3E3-C1837542D9CB}">
      <dgm:prSet phldrT="[텍스트]" custT="1"/>
      <dgm:spPr/>
      <dgm:t>
        <a:bodyPr/>
        <a:lstStyle/>
        <a:p>
          <a:pPr latinLnBrk="1"/>
          <a:r>
            <a:rPr lang="en-US" altLang="ko-KR" sz="1600" b="1" dirty="0"/>
            <a:t>Mozilla Firefox (2002)</a:t>
          </a:r>
          <a:endParaRPr lang="ko-KR" altLang="en-US" sz="1600" b="1" dirty="0"/>
        </a:p>
      </dgm:t>
    </dgm:pt>
    <dgm:pt modelId="{3C819D0E-7976-427E-A8E5-77D5CE8E0ED4}" type="parTrans" cxnId="{5D2B3C6F-7980-4304-9A11-2A51DE9DAE7E}">
      <dgm:prSet/>
      <dgm:spPr/>
      <dgm:t>
        <a:bodyPr/>
        <a:lstStyle/>
        <a:p>
          <a:pPr latinLnBrk="1"/>
          <a:endParaRPr lang="ko-KR" altLang="en-US"/>
        </a:p>
      </dgm:t>
    </dgm:pt>
    <dgm:pt modelId="{BF0CBF48-3441-4C17-B585-C0FF01FC734C}" type="sibTrans" cxnId="{5D2B3C6F-7980-4304-9A11-2A51DE9DAE7E}">
      <dgm:prSet/>
      <dgm:spPr/>
      <dgm:t>
        <a:bodyPr/>
        <a:lstStyle/>
        <a:p>
          <a:pPr latinLnBrk="1"/>
          <a:endParaRPr lang="ko-KR" altLang="en-US"/>
        </a:p>
      </dgm:t>
    </dgm:pt>
    <dgm:pt modelId="{E81CF066-DF33-44B8-9710-28E477B15B3F}">
      <dgm:prSet phldrT="[텍스트]" custT="1"/>
      <dgm:spPr/>
      <dgm:t>
        <a:bodyPr/>
        <a:lstStyle/>
        <a:p>
          <a:pPr latinLnBrk="1"/>
          <a:r>
            <a:rPr lang="en-US" altLang="ko-KR" sz="1600" b="1" dirty="0"/>
            <a:t>Apple Safari (2003)</a:t>
          </a:r>
          <a:endParaRPr lang="ko-KR" altLang="en-US" sz="1600" b="1" dirty="0"/>
        </a:p>
      </dgm:t>
    </dgm:pt>
    <dgm:pt modelId="{1FCD2A56-1C49-4E98-BA97-013BE4E444F6}" type="parTrans" cxnId="{74114D95-DB5F-4F09-AEEF-CA6A980ECB14}">
      <dgm:prSet/>
      <dgm:spPr/>
      <dgm:t>
        <a:bodyPr/>
        <a:lstStyle/>
        <a:p>
          <a:pPr latinLnBrk="1"/>
          <a:endParaRPr lang="ko-KR" altLang="en-US"/>
        </a:p>
      </dgm:t>
    </dgm:pt>
    <dgm:pt modelId="{BAEC582E-4C98-40A5-88E2-6E649133FE4C}" type="sibTrans" cxnId="{74114D95-DB5F-4F09-AEEF-CA6A980ECB14}">
      <dgm:prSet/>
      <dgm:spPr/>
      <dgm:t>
        <a:bodyPr/>
        <a:lstStyle/>
        <a:p>
          <a:pPr latinLnBrk="1"/>
          <a:endParaRPr lang="ko-KR" altLang="en-US"/>
        </a:p>
      </dgm:t>
    </dgm:pt>
    <dgm:pt modelId="{4F61E6ED-1B84-439B-BB73-8C7DA9DE8A4B}">
      <dgm:prSet phldrT="[텍스트]" custT="1"/>
      <dgm:spPr/>
      <dgm:t>
        <a:bodyPr/>
        <a:lstStyle/>
        <a:p>
          <a:pPr latinLnBrk="1"/>
          <a:r>
            <a:rPr lang="en-US" altLang="ko-KR" sz="1600" b="1" dirty="0"/>
            <a:t>Google Chrome (2008)</a:t>
          </a:r>
          <a:endParaRPr lang="ko-KR" altLang="en-US" sz="1600" b="1" dirty="0"/>
        </a:p>
      </dgm:t>
    </dgm:pt>
    <dgm:pt modelId="{B9E545AC-857F-4A46-A255-23A7BEC41285}" type="parTrans" cxnId="{CD6F5871-46A1-4E6D-8151-211799AD063F}">
      <dgm:prSet/>
      <dgm:spPr/>
      <dgm:t>
        <a:bodyPr/>
        <a:lstStyle/>
        <a:p>
          <a:pPr latinLnBrk="1"/>
          <a:endParaRPr lang="ko-KR" altLang="en-US"/>
        </a:p>
      </dgm:t>
    </dgm:pt>
    <dgm:pt modelId="{D213F011-465B-4839-A635-0271862B17EC}" type="sibTrans" cxnId="{CD6F5871-46A1-4E6D-8151-211799AD063F}">
      <dgm:prSet/>
      <dgm:spPr/>
      <dgm:t>
        <a:bodyPr/>
        <a:lstStyle/>
        <a:p>
          <a:pPr latinLnBrk="1"/>
          <a:endParaRPr lang="ko-KR" altLang="en-US"/>
        </a:p>
      </dgm:t>
    </dgm:pt>
    <dgm:pt modelId="{6C946959-E687-4460-AF39-84E753B1CD65}" type="pres">
      <dgm:prSet presAssocID="{B2D2CA0B-4F0C-4EC1-96A3-733063A5C408}" presName="CompostProcess" presStyleCnt="0">
        <dgm:presLayoutVars>
          <dgm:dir/>
          <dgm:resizeHandles val="exact"/>
        </dgm:presLayoutVars>
      </dgm:prSet>
      <dgm:spPr/>
    </dgm:pt>
    <dgm:pt modelId="{0BBAE411-6653-4070-9F8B-D0C49D643A0E}" type="pres">
      <dgm:prSet presAssocID="{B2D2CA0B-4F0C-4EC1-96A3-733063A5C408}" presName="arrow" presStyleLbl="bgShp" presStyleIdx="0" presStyleCnt="1" custScaleX="105923"/>
      <dgm:spPr/>
    </dgm:pt>
    <dgm:pt modelId="{DF6461C6-6EB7-45D6-8EDF-FB30B6B21AB9}" type="pres">
      <dgm:prSet presAssocID="{B2D2CA0B-4F0C-4EC1-96A3-733063A5C408}" presName="linearProcess" presStyleCnt="0"/>
      <dgm:spPr/>
    </dgm:pt>
    <dgm:pt modelId="{229A7509-9D81-4993-B634-48CA8FFC14D1}" type="pres">
      <dgm:prSet presAssocID="{E052033F-FC12-424E-9D55-7C454C8EDCFD}" presName="textNode" presStyleLbl="node1" presStyleIdx="0" presStyleCnt="7">
        <dgm:presLayoutVars>
          <dgm:bulletEnabled val="1"/>
        </dgm:presLayoutVars>
      </dgm:prSet>
      <dgm:spPr/>
    </dgm:pt>
    <dgm:pt modelId="{F9BAD93C-4733-4380-BEB2-D0F06C251EE5}" type="pres">
      <dgm:prSet presAssocID="{CEFC651E-1CD0-45A4-938A-2DCF99BB7985}" presName="sibTrans" presStyleCnt="0"/>
      <dgm:spPr/>
    </dgm:pt>
    <dgm:pt modelId="{3BC70A97-2DA0-4E8E-98BF-25B174F00649}" type="pres">
      <dgm:prSet presAssocID="{DB7CE7FB-74CB-400D-9BEA-4F98F58C6DEF}" presName="textNode" presStyleLbl="node1" presStyleIdx="1" presStyleCnt="7">
        <dgm:presLayoutVars>
          <dgm:bulletEnabled val="1"/>
        </dgm:presLayoutVars>
      </dgm:prSet>
      <dgm:spPr/>
    </dgm:pt>
    <dgm:pt modelId="{0EA29EB0-FE60-44B8-9194-6C431F7BF5D7}" type="pres">
      <dgm:prSet presAssocID="{CD29F296-3D4E-4334-8C54-53235485720C}" presName="sibTrans" presStyleCnt="0"/>
      <dgm:spPr/>
    </dgm:pt>
    <dgm:pt modelId="{0E36AC87-76F3-4117-B966-8E4F674566B7}" type="pres">
      <dgm:prSet presAssocID="{9B57E972-F4EA-46C9-B2F4-63E7647C9538}" presName="textNode" presStyleLbl="node1" presStyleIdx="2" presStyleCnt="7">
        <dgm:presLayoutVars>
          <dgm:bulletEnabled val="1"/>
        </dgm:presLayoutVars>
      </dgm:prSet>
      <dgm:spPr/>
    </dgm:pt>
    <dgm:pt modelId="{FC6E686B-9A46-4400-83CB-D75ACF2F5960}" type="pres">
      <dgm:prSet presAssocID="{31C4357C-3442-43DD-B3B0-9B6A3C6FA475}" presName="sibTrans" presStyleCnt="0"/>
      <dgm:spPr/>
    </dgm:pt>
    <dgm:pt modelId="{134C3705-0ACC-458E-B9CA-B7E5B4F73615}" type="pres">
      <dgm:prSet presAssocID="{3A1A7125-31C3-4D2A-B0FB-79671F2663B6}" presName="textNode" presStyleLbl="node1" presStyleIdx="3" presStyleCnt="7">
        <dgm:presLayoutVars>
          <dgm:bulletEnabled val="1"/>
        </dgm:presLayoutVars>
      </dgm:prSet>
      <dgm:spPr/>
    </dgm:pt>
    <dgm:pt modelId="{FA9AB8B5-2580-462B-8EAB-A3C3D50EBECE}" type="pres">
      <dgm:prSet presAssocID="{968AAA42-4E0D-4353-8D6B-3741677AA7BC}" presName="sibTrans" presStyleCnt="0"/>
      <dgm:spPr/>
    </dgm:pt>
    <dgm:pt modelId="{85581581-9D5B-463F-A3A2-8C44712196F2}" type="pres">
      <dgm:prSet presAssocID="{0C97B03E-64A1-4848-A3E3-C1837542D9CB}" presName="textNode" presStyleLbl="node1" presStyleIdx="4" presStyleCnt="7">
        <dgm:presLayoutVars>
          <dgm:bulletEnabled val="1"/>
        </dgm:presLayoutVars>
      </dgm:prSet>
      <dgm:spPr/>
    </dgm:pt>
    <dgm:pt modelId="{0C19F6D1-F302-472A-9777-14CB8CE21B23}" type="pres">
      <dgm:prSet presAssocID="{BF0CBF48-3441-4C17-B585-C0FF01FC734C}" presName="sibTrans" presStyleCnt="0"/>
      <dgm:spPr/>
    </dgm:pt>
    <dgm:pt modelId="{304D1461-F757-4445-8CE6-B60D5C146CE0}" type="pres">
      <dgm:prSet presAssocID="{E81CF066-DF33-44B8-9710-28E477B15B3F}" presName="textNode" presStyleLbl="node1" presStyleIdx="5" presStyleCnt="7">
        <dgm:presLayoutVars>
          <dgm:bulletEnabled val="1"/>
        </dgm:presLayoutVars>
      </dgm:prSet>
      <dgm:spPr/>
    </dgm:pt>
    <dgm:pt modelId="{53D88490-5BE2-43F6-8271-3CDD35A7D113}" type="pres">
      <dgm:prSet presAssocID="{BAEC582E-4C98-40A5-88E2-6E649133FE4C}" presName="sibTrans" presStyleCnt="0"/>
      <dgm:spPr/>
    </dgm:pt>
    <dgm:pt modelId="{2DE2DD3E-CF54-4F17-A731-168130EEFF53}" type="pres">
      <dgm:prSet presAssocID="{4F61E6ED-1B84-439B-BB73-8C7DA9DE8A4B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F093751A-0D71-433D-B0D8-F497EE85BA7C}" type="presOf" srcId="{B2D2CA0B-4F0C-4EC1-96A3-733063A5C408}" destId="{6C946959-E687-4460-AF39-84E753B1CD65}" srcOrd="0" destOrd="0" presId="urn:microsoft.com/office/officeart/2005/8/layout/hProcess9"/>
    <dgm:cxn modelId="{7E5CA91F-F467-446F-92D4-90B5D3889182}" type="presOf" srcId="{0C97B03E-64A1-4848-A3E3-C1837542D9CB}" destId="{85581581-9D5B-463F-A3A2-8C44712196F2}" srcOrd="0" destOrd="0" presId="urn:microsoft.com/office/officeart/2005/8/layout/hProcess9"/>
    <dgm:cxn modelId="{EEA6552E-00CE-4B0A-9316-6EC8DDDD1698}" type="presOf" srcId="{9B57E972-F4EA-46C9-B2F4-63E7647C9538}" destId="{0E36AC87-76F3-4117-B966-8E4F674566B7}" srcOrd="0" destOrd="0" presId="urn:microsoft.com/office/officeart/2005/8/layout/hProcess9"/>
    <dgm:cxn modelId="{5D2B3C6F-7980-4304-9A11-2A51DE9DAE7E}" srcId="{B2D2CA0B-4F0C-4EC1-96A3-733063A5C408}" destId="{0C97B03E-64A1-4848-A3E3-C1837542D9CB}" srcOrd="4" destOrd="0" parTransId="{3C819D0E-7976-427E-A8E5-77D5CE8E0ED4}" sibTransId="{BF0CBF48-3441-4C17-B585-C0FF01FC734C}"/>
    <dgm:cxn modelId="{CD6F5871-46A1-4E6D-8151-211799AD063F}" srcId="{B2D2CA0B-4F0C-4EC1-96A3-733063A5C408}" destId="{4F61E6ED-1B84-439B-BB73-8C7DA9DE8A4B}" srcOrd="6" destOrd="0" parTransId="{B9E545AC-857F-4A46-A255-23A7BEC41285}" sibTransId="{D213F011-465B-4839-A635-0271862B17EC}"/>
    <dgm:cxn modelId="{FF3BB051-EEAB-48F4-A211-82278B1F3D67}" srcId="{B2D2CA0B-4F0C-4EC1-96A3-733063A5C408}" destId="{9B57E972-F4EA-46C9-B2F4-63E7647C9538}" srcOrd="2" destOrd="0" parTransId="{873EA903-1E17-46CB-9E59-2D2398907629}" sibTransId="{31C4357C-3442-43DD-B3B0-9B6A3C6FA475}"/>
    <dgm:cxn modelId="{F50AF356-E214-4843-B640-058A3A91D01A}" type="presOf" srcId="{E052033F-FC12-424E-9D55-7C454C8EDCFD}" destId="{229A7509-9D81-4993-B634-48CA8FFC14D1}" srcOrd="0" destOrd="0" presId="urn:microsoft.com/office/officeart/2005/8/layout/hProcess9"/>
    <dgm:cxn modelId="{38EDBD59-DF95-4CAA-915E-F1DE53EE85CA}" type="presOf" srcId="{E81CF066-DF33-44B8-9710-28E477B15B3F}" destId="{304D1461-F757-4445-8CE6-B60D5C146CE0}" srcOrd="0" destOrd="0" presId="urn:microsoft.com/office/officeart/2005/8/layout/hProcess9"/>
    <dgm:cxn modelId="{74114D95-DB5F-4F09-AEEF-CA6A980ECB14}" srcId="{B2D2CA0B-4F0C-4EC1-96A3-733063A5C408}" destId="{E81CF066-DF33-44B8-9710-28E477B15B3F}" srcOrd="5" destOrd="0" parTransId="{1FCD2A56-1C49-4E98-BA97-013BE4E444F6}" sibTransId="{BAEC582E-4C98-40A5-88E2-6E649133FE4C}"/>
    <dgm:cxn modelId="{6188DE96-3F38-4F8A-9634-5B65BA0798D9}" type="presOf" srcId="{4F61E6ED-1B84-439B-BB73-8C7DA9DE8A4B}" destId="{2DE2DD3E-CF54-4F17-A731-168130EEFF53}" srcOrd="0" destOrd="0" presId="urn:microsoft.com/office/officeart/2005/8/layout/hProcess9"/>
    <dgm:cxn modelId="{9E15F39E-FEC9-4EF8-8DF9-321934A253CD}" type="presOf" srcId="{3A1A7125-31C3-4D2A-B0FB-79671F2663B6}" destId="{134C3705-0ACC-458E-B9CA-B7E5B4F73615}" srcOrd="0" destOrd="0" presId="urn:microsoft.com/office/officeart/2005/8/layout/hProcess9"/>
    <dgm:cxn modelId="{A8D983D8-0E17-4FA9-9C89-6A1070B06BB9}" srcId="{B2D2CA0B-4F0C-4EC1-96A3-733063A5C408}" destId="{3A1A7125-31C3-4D2A-B0FB-79671F2663B6}" srcOrd="3" destOrd="0" parTransId="{BA4BDF3B-6CA1-4C6C-AA63-275CA51CF855}" sibTransId="{968AAA42-4E0D-4353-8D6B-3741677AA7BC}"/>
    <dgm:cxn modelId="{B7413BDD-DB28-40E7-9BBF-B05F0D1DB80A}" srcId="{B2D2CA0B-4F0C-4EC1-96A3-733063A5C408}" destId="{E052033F-FC12-424E-9D55-7C454C8EDCFD}" srcOrd="0" destOrd="0" parTransId="{FF592B1B-8F96-4C0C-877C-FFB9750E5A95}" sibTransId="{CEFC651E-1CD0-45A4-938A-2DCF99BB7985}"/>
    <dgm:cxn modelId="{5EB418E8-6946-4C0C-BEEA-623A34B2E011}" type="presOf" srcId="{DB7CE7FB-74CB-400D-9BEA-4F98F58C6DEF}" destId="{3BC70A97-2DA0-4E8E-98BF-25B174F00649}" srcOrd="0" destOrd="0" presId="urn:microsoft.com/office/officeart/2005/8/layout/hProcess9"/>
    <dgm:cxn modelId="{EB84E9EA-D252-459C-8179-CB0EF6E08FA6}" srcId="{B2D2CA0B-4F0C-4EC1-96A3-733063A5C408}" destId="{DB7CE7FB-74CB-400D-9BEA-4F98F58C6DEF}" srcOrd="1" destOrd="0" parTransId="{A2248E20-5D86-4C64-BE19-CC9731E2E703}" sibTransId="{CD29F296-3D4E-4334-8C54-53235485720C}"/>
    <dgm:cxn modelId="{C874B4E3-1938-4A59-9601-5F437DE80C24}" type="presParOf" srcId="{6C946959-E687-4460-AF39-84E753B1CD65}" destId="{0BBAE411-6653-4070-9F8B-D0C49D643A0E}" srcOrd="0" destOrd="0" presId="urn:microsoft.com/office/officeart/2005/8/layout/hProcess9"/>
    <dgm:cxn modelId="{F07C8FB3-886D-4CB2-A430-7851B2304E74}" type="presParOf" srcId="{6C946959-E687-4460-AF39-84E753B1CD65}" destId="{DF6461C6-6EB7-45D6-8EDF-FB30B6B21AB9}" srcOrd="1" destOrd="0" presId="urn:microsoft.com/office/officeart/2005/8/layout/hProcess9"/>
    <dgm:cxn modelId="{3969700F-A92B-4786-8BBA-033DBF80EBFB}" type="presParOf" srcId="{DF6461C6-6EB7-45D6-8EDF-FB30B6B21AB9}" destId="{229A7509-9D81-4993-B634-48CA8FFC14D1}" srcOrd="0" destOrd="0" presId="urn:microsoft.com/office/officeart/2005/8/layout/hProcess9"/>
    <dgm:cxn modelId="{FFDF0682-F10F-41F4-AA72-CFFC23745F93}" type="presParOf" srcId="{DF6461C6-6EB7-45D6-8EDF-FB30B6B21AB9}" destId="{F9BAD93C-4733-4380-BEB2-D0F06C251EE5}" srcOrd="1" destOrd="0" presId="urn:microsoft.com/office/officeart/2005/8/layout/hProcess9"/>
    <dgm:cxn modelId="{30D064EC-EFC6-4C4D-985C-D7A73F50DD6E}" type="presParOf" srcId="{DF6461C6-6EB7-45D6-8EDF-FB30B6B21AB9}" destId="{3BC70A97-2DA0-4E8E-98BF-25B174F00649}" srcOrd="2" destOrd="0" presId="urn:microsoft.com/office/officeart/2005/8/layout/hProcess9"/>
    <dgm:cxn modelId="{26D16D36-A263-4D6C-9832-41A74BDCFEB2}" type="presParOf" srcId="{DF6461C6-6EB7-45D6-8EDF-FB30B6B21AB9}" destId="{0EA29EB0-FE60-44B8-9194-6C431F7BF5D7}" srcOrd="3" destOrd="0" presId="urn:microsoft.com/office/officeart/2005/8/layout/hProcess9"/>
    <dgm:cxn modelId="{B0053B01-7578-4E1E-A917-D38268AE7881}" type="presParOf" srcId="{DF6461C6-6EB7-45D6-8EDF-FB30B6B21AB9}" destId="{0E36AC87-76F3-4117-B966-8E4F674566B7}" srcOrd="4" destOrd="0" presId="urn:microsoft.com/office/officeart/2005/8/layout/hProcess9"/>
    <dgm:cxn modelId="{4D7B9CDA-8104-40B6-83D8-EF222A3A399E}" type="presParOf" srcId="{DF6461C6-6EB7-45D6-8EDF-FB30B6B21AB9}" destId="{FC6E686B-9A46-4400-83CB-D75ACF2F5960}" srcOrd="5" destOrd="0" presId="urn:microsoft.com/office/officeart/2005/8/layout/hProcess9"/>
    <dgm:cxn modelId="{D615710B-92F3-4425-8689-463D8341E7DB}" type="presParOf" srcId="{DF6461C6-6EB7-45D6-8EDF-FB30B6B21AB9}" destId="{134C3705-0ACC-458E-B9CA-B7E5B4F73615}" srcOrd="6" destOrd="0" presId="urn:microsoft.com/office/officeart/2005/8/layout/hProcess9"/>
    <dgm:cxn modelId="{F6F9F043-6067-4482-AA47-B407EF4A2E56}" type="presParOf" srcId="{DF6461C6-6EB7-45D6-8EDF-FB30B6B21AB9}" destId="{FA9AB8B5-2580-462B-8EAB-A3C3D50EBECE}" srcOrd="7" destOrd="0" presId="urn:microsoft.com/office/officeart/2005/8/layout/hProcess9"/>
    <dgm:cxn modelId="{3A460156-4BF3-46DB-AA3E-4246A56196C3}" type="presParOf" srcId="{DF6461C6-6EB7-45D6-8EDF-FB30B6B21AB9}" destId="{85581581-9D5B-463F-A3A2-8C44712196F2}" srcOrd="8" destOrd="0" presId="urn:microsoft.com/office/officeart/2005/8/layout/hProcess9"/>
    <dgm:cxn modelId="{D34137F7-425A-41F4-8CE2-A71FE1ED68DC}" type="presParOf" srcId="{DF6461C6-6EB7-45D6-8EDF-FB30B6B21AB9}" destId="{0C19F6D1-F302-472A-9777-14CB8CE21B23}" srcOrd="9" destOrd="0" presId="urn:microsoft.com/office/officeart/2005/8/layout/hProcess9"/>
    <dgm:cxn modelId="{BEECA715-44AE-4BCE-BE28-1652E6D59F3B}" type="presParOf" srcId="{DF6461C6-6EB7-45D6-8EDF-FB30B6B21AB9}" destId="{304D1461-F757-4445-8CE6-B60D5C146CE0}" srcOrd="10" destOrd="0" presId="urn:microsoft.com/office/officeart/2005/8/layout/hProcess9"/>
    <dgm:cxn modelId="{76793F33-4861-445C-9818-D88B27B0696F}" type="presParOf" srcId="{DF6461C6-6EB7-45D6-8EDF-FB30B6B21AB9}" destId="{53D88490-5BE2-43F6-8271-3CDD35A7D113}" srcOrd="11" destOrd="0" presId="urn:microsoft.com/office/officeart/2005/8/layout/hProcess9"/>
    <dgm:cxn modelId="{CF7F4E51-C13C-4B1F-9750-07A4BE767619}" type="presParOf" srcId="{DF6461C6-6EB7-45D6-8EDF-FB30B6B21AB9}" destId="{2DE2DD3E-CF54-4F17-A731-168130EEFF53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AE411-6653-4070-9F8B-D0C49D643A0E}">
      <dsp:nvSpPr>
        <dsp:cNvPr id="0" name=""/>
        <dsp:cNvSpPr/>
      </dsp:nvSpPr>
      <dsp:spPr>
        <a:xfrm>
          <a:off x="567654" y="0"/>
          <a:ext cx="10257143" cy="3438939"/>
        </a:xfrm>
        <a:prstGeom prst="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29A7509-9D81-4993-B634-48CA8FFC14D1}">
      <dsp:nvSpPr>
        <dsp:cNvPr id="0" name=""/>
        <dsp:cNvSpPr/>
      </dsp:nvSpPr>
      <dsp:spPr>
        <a:xfrm>
          <a:off x="2225" y="1031681"/>
          <a:ext cx="1423500" cy="13755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 err="1"/>
            <a:t>WorldWideWeb</a:t>
          </a:r>
          <a:r>
            <a:rPr lang="en-US" altLang="ko-KR" sz="1200" b="1" kern="1200" dirty="0"/>
            <a:t> (1992)</a:t>
          </a:r>
          <a:endParaRPr lang="ko-KR" altLang="en-US" sz="1200" b="1" kern="1200" dirty="0"/>
        </a:p>
      </dsp:txBody>
      <dsp:txXfrm>
        <a:off x="69375" y="1098831"/>
        <a:ext cx="1289200" cy="1241275"/>
      </dsp:txXfrm>
    </dsp:sp>
    <dsp:sp modelId="{3BC70A97-2DA0-4E8E-98BF-25B174F00649}">
      <dsp:nvSpPr>
        <dsp:cNvPr id="0" name=""/>
        <dsp:cNvSpPr/>
      </dsp:nvSpPr>
      <dsp:spPr>
        <a:xfrm>
          <a:off x="1662975" y="1031681"/>
          <a:ext cx="1423500" cy="1375575"/>
        </a:xfrm>
        <a:prstGeom prst="roundRect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Mosaic (1993)</a:t>
          </a:r>
          <a:endParaRPr lang="ko-KR" altLang="en-US" sz="1600" b="1" kern="1200" dirty="0"/>
        </a:p>
      </dsp:txBody>
      <dsp:txXfrm>
        <a:off x="1730125" y="1098831"/>
        <a:ext cx="1289200" cy="1241275"/>
      </dsp:txXfrm>
    </dsp:sp>
    <dsp:sp modelId="{0E36AC87-76F3-4117-B966-8E4F674566B7}">
      <dsp:nvSpPr>
        <dsp:cNvPr id="0" name=""/>
        <dsp:cNvSpPr/>
      </dsp:nvSpPr>
      <dsp:spPr>
        <a:xfrm>
          <a:off x="3323725" y="1031681"/>
          <a:ext cx="1423500" cy="1375575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Netscape Navigator (1994)</a:t>
          </a:r>
          <a:endParaRPr lang="ko-KR" altLang="en-US" sz="1600" b="1" kern="1200" dirty="0"/>
        </a:p>
      </dsp:txBody>
      <dsp:txXfrm>
        <a:off x="3390875" y="1098831"/>
        <a:ext cx="1289200" cy="1241275"/>
      </dsp:txXfrm>
    </dsp:sp>
    <dsp:sp modelId="{134C3705-0ACC-458E-B9CA-B7E5B4F73615}">
      <dsp:nvSpPr>
        <dsp:cNvPr id="0" name=""/>
        <dsp:cNvSpPr/>
      </dsp:nvSpPr>
      <dsp:spPr>
        <a:xfrm>
          <a:off x="4984476" y="1031681"/>
          <a:ext cx="1423500" cy="1375575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Internet Explorer (1995)</a:t>
          </a:r>
          <a:endParaRPr lang="ko-KR" altLang="en-US" sz="1600" b="1" kern="1200" dirty="0"/>
        </a:p>
      </dsp:txBody>
      <dsp:txXfrm>
        <a:off x="5051626" y="1098831"/>
        <a:ext cx="1289200" cy="1241275"/>
      </dsp:txXfrm>
    </dsp:sp>
    <dsp:sp modelId="{85581581-9D5B-463F-A3A2-8C44712196F2}">
      <dsp:nvSpPr>
        <dsp:cNvPr id="0" name=""/>
        <dsp:cNvSpPr/>
      </dsp:nvSpPr>
      <dsp:spPr>
        <a:xfrm>
          <a:off x="6645226" y="1031681"/>
          <a:ext cx="1423500" cy="1375575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Mozilla Firefox (2002)</a:t>
          </a:r>
          <a:endParaRPr lang="ko-KR" altLang="en-US" sz="1600" b="1" kern="1200" dirty="0"/>
        </a:p>
      </dsp:txBody>
      <dsp:txXfrm>
        <a:off x="6712376" y="1098831"/>
        <a:ext cx="1289200" cy="1241275"/>
      </dsp:txXfrm>
    </dsp:sp>
    <dsp:sp modelId="{304D1461-F757-4445-8CE6-B60D5C146CE0}">
      <dsp:nvSpPr>
        <dsp:cNvPr id="0" name=""/>
        <dsp:cNvSpPr/>
      </dsp:nvSpPr>
      <dsp:spPr>
        <a:xfrm>
          <a:off x="8305977" y="1031681"/>
          <a:ext cx="1423500" cy="1375575"/>
        </a:xfrm>
        <a:prstGeom prst="roundRect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Apple Safari (2003)</a:t>
          </a:r>
          <a:endParaRPr lang="ko-KR" altLang="en-US" sz="1600" b="1" kern="1200" dirty="0"/>
        </a:p>
      </dsp:txBody>
      <dsp:txXfrm>
        <a:off x="8373127" y="1098831"/>
        <a:ext cx="1289200" cy="1241275"/>
      </dsp:txXfrm>
    </dsp:sp>
    <dsp:sp modelId="{2DE2DD3E-CF54-4F17-A731-168130EEFF53}">
      <dsp:nvSpPr>
        <dsp:cNvPr id="0" name=""/>
        <dsp:cNvSpPr/>
      </dsp:nvSpPr>
      <dsp:spPr>
        <a:xfrm>
          <a:off x="9966727" y="1031681"/>
          <a:ext cx="1423500" cy="137557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/>
            <a:t>Google Chrome (2008)</a:t>
          </a:r>
          <a:endParaRPr lang="ko-KR" altLang="en-US" sz="1600" b="1" kern="1200" dirty="0"/>
        </a:p>
      </dsp:txBody>
      <dsp:txXfrm>
        <a:off x="10033877" y="1098831"/>
        <a:ext cx="1289200" cy="1241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16806-52F6-44BF-BDA3-5B309AE75130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4B6CB-D464-4FB4-B606-294D42CA2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87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4B6CB-D464-4FB4-B606-294D42CA276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34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F20E9-37BA-4D1C-9EBE-ADBA66838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20CD98-0789-47F2-8EDD-1126B60E0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DC769-C8BD-4507-AECA-ED8ECF278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E7D70E-5ED4-4A8C-8D72-3ABCB597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178E9-06A6-4E36-819E-55B178EB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069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33F11-76D2-424F-902B-1B2CCAA1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1771E8-9375-400A-90C2-F286D25B5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F0EB5-5625-4B66-A7AC-D50519A00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15BE3-421B-47B1-9504-CFF8B84B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49A48-2AB3-43C9-84B2-63A3BD44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37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99A2F2-3CA6-4D27-851B-D4B2BF391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402ACD-11CF-45F0-BC8D-267E249B5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4A5E2-EC2E-4243-A895-56BDC1D2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D87C-09F4-4089-B940-B319F73B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2AC9E-5078-467F-9595-BD5B9B89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8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027E2-B531-4C78-859B-257BF4BF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0DC05-25D7-43B4-98F3-7E159BC35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7BF9FA-4EF7-4766-88F6-CF49C37C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D9EBA3-6FAA-4FDD-91CE-8CD8CEBF7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74259-D067-4245-84A2-489386DA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9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0A7AE-4816-4997-9E8A-4BACDFE8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ECC0A7-8C45-45E7-BF1F-0F4D0A1A7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57922-C1FF-4632-B46D-3C33CEA1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8F9209-8D65-4094-BC77-6A239086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95D4F-E69C-47B2-8ABB-F9B5CDF3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4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0572-A9B0-4775-9494-3C2ABB51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C0B632-3B5C-4F61-A94F-165984877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97824F-A934-4A8D-B2F7-F32303B62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9E2DF1-A972-42EA-B4C6-2A315135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6D7621-0B97-4706-8F84-1D645FF4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7D90CD-8EE8-42ED-9031-9B32D65D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DA082-A56E-4FD7-9826-6C608997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01F150-A188-403C-97D8-276983D17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173290-5F58-42E7-A0D9-1BACEFE60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626E6E-AE2C-412A-A88B-1A1E752FC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693B5D-E5AE-41D6-82AB-6B7DED95A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DEE964-BF46-4C79-BB17-3B53A6410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9E3E32-E99C-4608-8750-86B53A96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76DE18-EAA8-4343-B525-2205AE7AA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250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6F15C-C7BC-486A-9E5F-D51ABD6C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8CB673-3D31-416E-9417-1429D153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1F1966-5584-461D-BCCE-1FFD46DB0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B3E523-C617-4CA4-932E-DBEE8C9A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19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88DA84-A627-46FF-878F-8145A004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981106-D5D9-44DA-85B7-C1F9CCB0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F2B00-5387-48FB-BF97-C847D2A9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3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B00D2-540C-4474-97DB-ED671D4A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1BB39C-EEDD-4458-B8AF-E3864C1EB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6D8A65-1B4C-4B1F-B22A-F8CAABD8B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AE6A7A-CE52-4A67-B0B1-E4E08499D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C4478-C1CB-4D9B-9A9A-B19B9EBD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3DFFB2-B7FB-4E4D-878C-4913D43E5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0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BD8AF-5486-40C6-A12E-6C8C5AA4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053C8C-49C0-498A-8616-265659072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899A03-161D-455D-9F02-7D0F7EDCE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A0AF0B-A469-4711-B470-3867E5A7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6F94B-8FF5-4BC8-9F00-DC71F471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6E439D-62A5-4C3B-90C4-5FFAAE4A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6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83394E-B3A7-41D8-A823-D4FF6E9F5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FABEA9-B0ED-4A5A-81CB-F17606A30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38316E-DC53-4B1E-9442-9355D50B0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1E31E-C1E6-4B79-A62E-F12BBECA9937}" type="datetimeFigureOut">
              <a:rPr lang="ko-KR" altLang="en-US" smtClean="0"/>
              <a:t>2019-09-20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FE17C-19BB-49D3-A4C0-BB6AB4F6A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197E1-7753-45B8-82B8-B659253A5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65242-5A2D-4332-AC96-138112A85A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43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" TargetMode="External"/><Relationship Id="rId2" Type="http://schemas.openxmlformats.org/officeDocument/2006/relationships/hyperlink" Target="https://jsbin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92993/silhouette-of-female-typing-on-a-compu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pixabay.com/en/smartphone-smart-phone-android-1917228/" TargetMode="External"/><Relationship Id="rId7" Type="http://schemas.openxmlformats.org/officeDocument/2006/relationships/hyperlink" Target="https://pixabay.com/ko/%EB%85%B8%ED%8A%B8%EB%B6%81-%EC%BB%B4%ED%93%A8%ED%84%B0-%EC%82%AC%EC%97%85-%EA%B8%B0%EC%88%A0-pc%EB%A5%BC-%EC%88%98%EC%B2%A9-%EC%82%AC%EB%AC%B4%EC%8B%A4-533595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pixabay.com/ko/%EC%BB%B4%ED%93%A8%ED%84%B0-%ED%82%A4%EB%B3%B4%EB%93%9C-%EB%A7%88%EC%9A%B0%EC%8A%A4-%ED%99%94%EB%A9%B4-%EB%85%B8%ED%8A%B8%EB%B6%81-pc-png-1199568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pixabay.com/ko/%EC%BB%B4%ED%93%A8%ED%84%B0-%EC%84%9C%EB%B2%84-%EC%84%9C%EB%B2%84-%EC%BB%B4%ED%93%A8%ED%84%B0-%ED%88%AC%EB%AA%85%ED%95%9C-png-%EC%84%9C%EB%B2%84-%EB%9E%99-%EA%B8%B0%EC%88%A0-141913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835ED-8D48-4748-AD95-AE94683C6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7259" y="1148739"/>
            <a:ext cx="9737481" cy="316021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/>
              <a:t>WEEK 03</a:t>
            </a:r>
            <a:br>
              <a:rPr lang="en-US" altLang="ko-KR" sz="4800" dirty="0"/>
            </a:br>
            <a:r>
              <a:rPr lang="en-US" altLang="ko-KR" sz="4800" dirty="0"/>
              <a:t>What is Computing?</a:t>
            </a:r>
            <a:br>
              <a:rPr lang="en-US" altLang="ko-KR" sz="4800" dirty="0"/>
            </a:br>
            <a:r>
              <a:rPr lang="en-US" altLang="ko-KR" sz="4800" dirty="0"/>
              <a:t>HTML5 Basics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1FEBEF-DA95-4227-9535-9051C2A81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21687"/>
            <a:ext cx="9144000" cy="144988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Phase I</a:t>
            </a:r>
            <a:br>
              <a:rPr lang="en-US" altLang="ko-KR" dirty="0"/>
            </a:br>
            <a:r>
              <a:rPr lang="en-US" altLang="ko-KR" dirty="0"/>
              <a:t>Web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03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F5F68-3751-47AB-90C9-CB532026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Browsers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61A2F-748A-48F1-A150-22D6CE1EB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Browser &amp; Platform Market Share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5D4F0-41E6-497E-8175-89D23995FC66}"/>
              </a:ext>
            </a:extLst>
          </p:cNvPr>
          <p:cNvPicPr/>
          <p:nvPr/>
        </p:nvPicPr>
        <p:blipFill rotWithShape="1">
          <a:blip r:embed="rId3"/>
          <a:srcRect l="45336" t="26236" r="7201" b="22474"/>
          <a:stretch/>
        </p:blipFill>
        <p:spPr bwMode="auto">
          <a:xfrm>
            <a:off x="401622" y="2934397"/>
            <a:ext cx="3760025" cy="26580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26320-5374-4056-B1BB-6FF01A2B1AC9}"/>
              </a:ext>
            </a:extLst>
          </p:cNvPr>
          <p:cNvSpPr txBox="1"/>
          <p:nvPr/>
        </p:nvSpPr>
        <p:spPr>
          <a:xfrm>
            <a:off x="172278" y="6291108"/>
            <a:ext cx="556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source: https://www.w3counter.com/globalstats.php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843409-C3E0-4263-B640-DE6B6A196DD4}"/>
              </a:ext>
            </a:extLst>
          </p:cNvPr>
          <p:cNvPicPr/>
          <p:nvPr/>
        </p:nvPicPr>
        <p:blipFill rotWithShape="1">
          <a:blip r:embed="rId4"/>
          <a:srcRect l="45600" t="29072" r="7335" b="32165"/>
          <a:stretch/>
        </p:blipFill>
        <p:spPr bwMode="auto">
          <a:xfrm>
            <a:off x="4598225" y="2319020"/>
            <a:ext cx="4792980" cy="2219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7DC77F-723C-4B50-A1EC-A57C35C8AC5B}"/>
              </a:ext>
            </a:extLst>
          </p:cNvPr>
          <p:cNvPicPr/>
          <p:nvPr/>
        </p:nvPicPr>
        <p:blipFill rotWithShape="1">
          <a:blip r:embed="rId5"/>
          <a:srcRect l="45336" t="24818" r="7334" b="36656"/>
          <a:stretch/>
        </p:blipFill>
        <p:spPr bwMode="auto">
          <a:xfrm>
            <a:off x="5733544" y="3429000"/>
            <a:ext cx="4809490" cy="2202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FA76A8-C8A7-4D52-AD89-A32881A6C212}"/>
              </a:ext>
            </a:extLst>
          </p:cNvPr>
          <p:cNvPicPr/>
          <p:nvPr/>
        </p:nvPicPr>
        <p:blipFill rotWithShape="1">
          <a:blip r:embed="rId6"/>
          <a:srcRect l="45733" t="51999" r="7164" b="10183"/>
          <a:stretch/>
        </p:blipFill>
        <p:spPr bwMode="auto">
          <a:xfrm>
            <a:off x="6868602" y="4483303"/>
            <a:ext cx="4815840" cy="2174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4547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B3220-AD1D-4DE4-A863-2FF15C90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 Editor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C1B2D-FB17-4425-A66D-8B0165C8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Notepad on Windows, TextEdit on Macs, </a:t>
            </a:r>
            <a:r>
              <a:rPr lang="en-US" altLang="ko-KR" dirty="0" err="1"/>
              <a:t>Xcode</a:t>
            </a:r>
            <a:r>
              <a:rPr lang="en-US" altLang="ko-KR" dirty="0"/>
              <a:t> on Macs, Visual Studio Code, Sublime text, Atom, </a:t>
            </a:r>
            <a:r>
              <a:rPr lang="en-US" altLang="ko-KR" dirty="0" err="1"/>
              <a:t>BlueGriffon</a:t>
            </a:r>
            <a:r>
              <a:rPr lang="en-US" altLang="ko-KR" dirty="0"/>
              <a:t> (a WYSIWYG content editor)</a:t>
            </a:r>
          </a:p>
          <a:p>
            <a:endParaRPr lang="en-US" altLang="ko-KR" dirty="0"/>
          </a:p>
          <a:p>
            <a:r>
              <a:rPr lang="en-US" altLang="ko-KR" dirty="0"/>
              <a:t>online editors: JS Bin (</a:t>
            </a:r>
            <a:r>
              <a:rPr lang="en-US" altLang="ko-KR" dirty="0">
                <a:hlinkClick r:id="rId2"/>
              </a:rPr>
              <a:t>https://jsbin.com/</a:t>
            </a:r>
            <a:r>
              <a:rPr lang="en-US" altLang="ko-KR" dirty="0"/>
              <a:t>), </a:t>
            </a:r>
            <a:r>
              <a:rPr lang="en-US" altLang="ko-KR" dirty="0" err="1"/>
              <a:t>CodePen</a:t>
            </a:r>
            <a:r>
              <a:rPr lang="en-US" altLang="ko-KR" dirty="0"/>
              <a:t> (</a:t>
            </a:r>
            <a:r>
              <a:rPr lang="x-none" altLang="ko-KR" dirty="0">
                <a:hlinkClick r:id="rId3"/>
              </a:rPr>
              <a:t>https://codepen.io/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ko-KR" b="1" dirty="0" err="1">
                <a:solidFill>
                  <a:srgbClr val="FF0000"/>
                </a:solidFill>
              </a:rPr>
              <a:t>to</a:t>
            </a:r>
            <a:r>
              <a:rPr lang="en-US" altLang="ko-KR" b="1" dirty="0">
                <a:solidFill>
                  <a:srgbClr val="FF0000"/>
                </a:solidFill>
              </a:rPr>
              <a:t> support</a:t>
            </a:r>
            <a:r>
              <a:rPr lang="ko-KR" altLang="ko-KR" b="1" dirty="0">
                <a:solidFill>
                  <a:srgbClr val="FF0000"/>
                </a:solidFill>
              </a:rPr>
              <a:t> </a:t>
            </a:r>
            <a:r>
              <a:rPr lang="ko-KR" altLang="ko-KR" b="1" dirty="0" err="1">
                <a:solidFill>
                  <a:srgbClr val="FF0000"/>
                </a:solidFill>
              </a:rPr>
              <a:t>a</a:t>
            </a:r>
            <a:r>
              <a:rPr lang="ko-KR" altLang="ko-KR" b="1" dirty="0">
                <a:solidFill>
                  <a:srgbClr val="FF0000"/>
                </a:solidFill>
              </a:rPr>
              <a:t> "</a:t>
            </a:r>
            <a:r>
              <a:rPr lang="ko-KR" altLang="ko-KR" b="1" dirty="0" err="1">
                <a:solidFill>
                  <a:srgbClr val="FF0000"/>
                </a:solidFill>
              </a:rPr>
              <a:t>plain</a:t>
            </a:r>
            <a:r>
              <a:rPr lang="ko-KR" altLang="ko-KR" b="1" dirty="0">
                <a:solidFill>
                  <a:srgbClr val="FF0000"/>
                </a:solidFill>
              </a:rPr>
              <a:t> </a:t>
            </a:r>
            <a:r>
              <a:rPr lang="ko-KR" altLang="ko-KR" b="1" dirty="0" err="1">
                <a:solidFill>
                  <a:srgbClr val="FF0000"/>
                </a:solidFill>
              </a:rPr>
              <a:t>text</a:t>
            </a:r>
            <a:r>
              <a:rPr lang="ko-KR" altLang="ko-KR" b="1" dirty="0">
                <a:solidFill>
                  <a:srgbClr val="FF0000"/>
                </a:solidFill>
              </a:rPr>
              <a:t>" </a:t>
            </a:r>
            <a:r>
              <a:rPr lang="ko-KR" altLang="ko-KR" b="1" dirty="0" err="1">
                <a:solidFill>
                  <a:srgbClr val="FF0000"/>
                </a:solidFill>
              </a:rPr>
              <a:t>format</a:t>
            </a:r>
            <a:r>
              <a:rPr lang="ko-KR" altLang="ko-KR" b="1" dirty="0">
                <a:solidFill>
                  <a:srgbClr val="FF0000"/>
                </a:solidFill>
              </a:rPr>
              <a:t> ('.</a:t>
            </a:r>
            <a:r>
              <a:rPr lang="ko-KR" altLang="ko-KR" b="1" dirty="0" err="1">
                <a:solidFill>
                  <a:srgbClr val="FF0000"/>
                </a:solidFill>
              </a:rPr>
              <a:t>txt</a:t>
            </a:r>
            <a:r>
              <a:rPr lang="ko-KR" altLang="en-US" b="1" dirty="0">
                <a:solidFill>
                  <a:srgbClr val="FF0000"/>
                </a:solidFill>
              </a:rPr>
              <a:t>’</a:t>
            </a:r>
            <a:r>
              <a:rPr lang="ko-KR" altLang="ko-KR" b="1" dirty="0">
                <a:solidFill>
                  <a:srgbClr val="FF0000"/>
                </a:solidFill>
              </a:rPr>
              <a:t>)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ko-KR" strike="sngStrike" dirty="0">
                <a:solidFill>
                  <a:srgbClr val="FF0000"/>
                </a:solidFill>
              </a:rPr>
              <a:t>".</a:t>
            </a:r>
            <a:r>
              <a:rPr lang="ko-KR" altLang="ko-KR" strike="sngStrike" dirty="0" err="1">
                <a:solidFill>
                  <a:srgbClr val="FF0000"/>
                </a:solidFill>
              </a:rPr>
              <a:t>rtf</a:t>
            </a:r>
            <a:r>
              <a:rPr lang="ko-KR" altLang="ko-KR" strike="sngStrike" dirty="0">
                <a:solidFill>
                  <a:srgbClr val="FF0000"/>
                </a:solidFill>
              </a:rPr>
              <a:t>", ".</a:t>
            </a:r>
            <a:r>
              <a:rPr lang="ko-KR" altLang="ko-KR" strike="sngStrike" dirty="0" err="1">
                <a:solidFill>
                  <a:srgbClr val="FF0000"/>
                </a:solidFill>
              </a:rPr>
              <a:t>doc</a:t>
            </a:r>
            <a:r>
              <a:rPr lang="ko-KR" altLang="ko-KR" strike="sngStrike" dirty="0">
                <a:solidFill>
                  <a:srgbClr val="FF0000"/>
                </a:solidFill>
              </a:rPr>
              <a:t>", </a:t>
            </a:r>
            <a:r>
              <a:rPr lang="ko-KR" altLang="ko-KR" strike="sngStrike" dirty="0" err="1">
                <a:solidFill>
                  <a:srgbClr val="FF0000"/>
                </a:solidFill>
              </a:rPr>
              <a:t>etc</a:t>
            </a:r>
            <a:endParaRPr lang="ko-KR" altLang="en-US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121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1FF64-8FA2-4FA4-A566-88CD33A7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&amp; Setup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A83AA-57BC-4E80-B411-8ED84F114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https://atom.io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24086-349B-4936-BAFA-0F558A57C295}"/>
              </a:ext>
            </a:extLst>
          </p:cNvPr>
          <p:cNvPicPr/>
          <p:nvPr/>
        </p:nvPicPr>
        <p:blipFill rotWithShape="1">
          <a:blip r:embed="rId3"/>
          <a:srcRect l="2087" t="12655" r="6212" b="5955"/>
          <a:stretch/>
        </p:blipFill>
        <p:spPr bwMode="auto">
          <a:xfrm>
            <a:off x="842010" y="2945861"/>
            <a:ext cx="5253990" cy="2622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238C60-8DB6-436F-8FC3-E07A3753AAD7}"/>
              </a:ext>
            </a:extLst>
          </p:cNvPr>
          <p:cNvPicPr/>
          <p:nvPr/>
        </p:nvPicPr>
        <p:blipFill rotWithShape="1">
          <a:blip r:embed="rId4"/>
          <a:srcRect t="13963" r="7956" b="6175"/>
          <a:stretch/>
        </p:blipFill>
        <p:spPr bwMode="auto">
          <a:xfrm>
            <a:off x="6296025" y="2945861"/>
            <a:ext cx="5274945" cy="2574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85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0771B-8360-4B3B-BE2C-68E5C019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Installation &amp; Setup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F3907-674A-4679-9130-B3387DE0CD87}"/>
              </a:ext>
            </a:extLst>
          </p:cNvPr>
          <p:cNvPicPr/>
          <p:nvPr/>
        </p:nvPicPr>
        <p:blipFill rotWithShape="1">
          <a:blip r:embed="rId2"/>
          <a:srcRect t="1" r="77074" b="26738"/>
          <a:stretch/>
        </p:blipFill>
        <p:spPr bwMode="auto">
          <a:xfrm>
            <a:off x="3517831" y="2103918"/>
            <a:ext cx="2608952" cy="3560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D76A57-8F53-490D-B151-0D22B39DBD84}"/>
              </a:ext>
            </a:extLst>
          </p:cNvPr>
          <p:cNvPicPr/>
          <p:nvPr/>
        </p:nvPicPr>
        <p:blipFill rotWithShape="1">
          <a:blip r:embed="rId3"/>
          <a:srcRect r="65508" b="23049"/>
          <a:stretch/>
        </p:blipFill>
        <p:spPr bwMode="auto">
          <a:xfrm>
            <a:off x="6429966" y="2103918"/>
            <a:ext cx="2556695" cy="32085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69E75-9232-4984-9CC4-DB1C27403DF2}"/>
              </a:ext>
            </a:extLst>
          </p:cNvPr>
          <p:cNvSpPr txBox="1"/>
          <p:nvPr/>
        </p:nvSpPr>
        <p:spPr>
          <a:xfrm>
            <a:off x="9289844" y="2103918"/>
            <a:ext cx="2213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Let’s do!</a:t>
            </a:r>
          </a:p>
          <a:p>
            <a:endParaRPr lang="en-US" altLang="ko-KR" dirty="0"/>
          </a:p>
          <a:p>
            <a:r>
              <a:rPr lang="en-US" altLang="ko-KR" dirty="0"/>
              <a:t>Create a new file in </a:t>
            </a:r>
            <a:r>
              <a:rPr lang="en-US" altLang="ko-KR" dirty="0" err="1"/>
              <a:t>WebProgramming</a:t>
            </a:r>
            <a:r>
              <a:rPr lang="en-US" altLang="ko-KR" dirty="0"/>
              <a:t> folder.</a:t>
            </a:r>
          </a:p>
          <a:p>
            <a:endParaRPr lang="en-US" altLang="ko-KR" dirty="0"/>
          </a:p>
          <a:p>
            <a:r>
              <a:rPr lang="en-US" altLang="ko-KR" dirty="0"/>
              <a:t>Open it in your browsers.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2770E3-6F81-48C6-BAD3-7B61031B7B9C}"/>
              </a:ext>
            </a:extLst>
          </p:cNvPr>
          <p:cNvPicPr/>
          <p:nvPr/>
        </p:nvPicPr>
        <p:blipFill rotWithShape="1">
          <a:blip r:embed="rId4"/>
          <a:srcRect t="30491" r="71549" b="22001"/>
          <a:stretch/>
        </p:blipFill>
        <p:spPr bwMode="auto">
          <a:xfrm>
            <a:off x="491930" y="2103918"/>
            <a:ext cx="2722718" cy="25573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F821351-E967-4D0A-B733-F2444B7BCF99}"/>
              </a:ext>
            </a:extLst>
          </p:cNvPr>
          <p:cNvSpPr/>
          <p:nvPr/>
        </p:nvSpPr>
        <p:spPr>
          <a:xfrm>
            <a:off x="326231" y="3591339"/>
            <a:ext cx="853213" cy="692281"/>
          </a:xfrm>
          <a:prstGeom prst="rect">
            <a:avLst/>
          </a:prstGeom>
          <a:solidFill>
            <a:srgbClr val="FF0000">
              <a:alpha val="3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6131A5-AFB8-4D59-9F1B-E789888ED6E0}"/>
              </a:ext>
            </a:extLst>
          </p:cNvPr>
          <p:cNvSpPr/>
          <p:nvPr/>
        </p:nvSpPr>
        <p:spPr>
          <a:xfrm>
            <a:off x="3464823" y="2839048"/>
            <a:ext cx="1438482" cy="235456"/>
          </a:xfrm>
          <a:prstGeom prst="rect">
            <a:avLst/>
          </a:prstGeom>
          <a:solidFill>
            <a:srgbClr val="FF0000">
              <a:alpha val="3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64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87A9A-D342-4BEA-ACB2-6F5B22F2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Structure of HTML</a:t>
            </a:r>
            <a:endParaRPr lang="ko-KR" altLang="en-US" dirty="0"/>
          </a:p>
        </p:txBody>
      </p:sp>
      <p:pic>
        <p:nvPicPr>
          <p:cNvPr id="2050" name="Picture 2" descr="hea &#10;htm &#10;body &#10;title ">
            <a:extLst>
              <a:ext uri="{FF2B5EF4-FFF2-40B4-BE49-F238E27FC236}">
                <a16:creationId xmlns:a16="http://schemas.microsoft.com/office/drawing/2014/main" id="{27D38877-7421-4AC7-9088-895399CEC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85" y="1690688"/>
            <a:ext cx="5579165" cy="313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60AE7F-7AE2-4C4B-80CA-00C26149D47C}"/>
              </a:ext>
            </a:extLst>
          </p:cNvPr>
          <p:cNvSpPr txBox="1"/>
          <p:nvPr/>
        </p:nvSpPr>
        <p:spPr>
          <a:xfrm>
            <a:off x="6314665" y="4923215"/>
            <a:ext cx="4235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Tree Structure</a:t>
            </a:r>
          </a:p>
          <a:p>
            <a:r>
              <a:rPr lang="en-US" altLang="ko-KR" sz="2400" dirty="0"/>
              <a:t>  - Parents, Children, Siblings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AA81F-3FA4-4244-9DF0-AD6BB4B9E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2" t="5324" r="57237" b="61871"/>
          <a:stretch/>
        </p:blipFill>
        <p:spPr>
          <a:xfrm>
            <a:off x="460442" y="1690688"/>
            <a:ext cx="5436774" cy="44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9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87A9A-D342-4BEA-ACB2-6F5B22F2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Structure of HTML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AA81F-3FA4-4244-9DF0-AD6BB4B9E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32" t="5324" r="57237" b="61871"/>
          <a:stretch/>
        </p:blipFill>
        <p:spPr>
          <a:xfrm>
            <a:off x="460442" y="1690688"/>
            <a:ext cx="5436774" cy="443285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7ABD8B0-8E33-4310-AD5B-3193EAAA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&lt;!doctype&gt;</a:t>
            </a:r>
          </a:p>
          <a:p>
            <a:pPr lvl="1"/>
            <a:r>
              <a:rPr lang="en-US" altLang="ko-KR" dirty="0"/>
              <a:t>Document Type Declaration</a:t>
            </a:r>
          </a:p>
          <a:p>
            <a:r>
              <a:rPr lang="en-US" altLang="ko-KR" dirty="0"/>
              <a:t>&lt;html&gt;</a:t>
            </a:r>
          </a:p>
          <a:p>
            <a:pPr lvl="1"/>
            <a:r>
              <a:rPr lang="en-US" altLang="ko-KR" dirty="0"/>
              <a:t>wrap around nearly everything in your html file</a:t>
            </a:r>
          </a:p>
          <a:p>
            <a:r>
              <a:rPr lang="en-US" altLang="ko-KR" dirty="0"/>
              <a:t>&lt;head&gt;</a:t>
            </a:r>
          </a:p>
          <a:p>
            <a:pPr lvl="1"/>
            <a:r>
              <a:rPr lang="en-US" altLang="ko-KR" dirty="0"/>
              <a:t>put information that not appear in the body of the work</a:t>
            </a:r>
          </a:p>
          <a:p>
            <a:r>
              <a:rPr lang="en-US" altLang="ko-KR" dirty="0"/>
              <a:t>&lt;body&gt;</a:t>
            </a:r>
          </a:p>
          <a:p>
            <a:pPr lvl="1"/>
            <a:r>
              <a:rPr lang="en-US" altLang="ko-KR" dirty="0"/>
              <a:t>all of the content of your page</a:t>
            </a:r>
          </a:p>
          <a:p>
            <a:pPr lvl="1"/>
            <a:r>
              <a:rPr lang="en-US" altLang="ko-KR" dirty="0"/>
              <a:t>what the user sees</a:t>
            </a:r>
          </a:p>
        </p:txBody>
      </p:sp>
    </p:spTree>
    <p:extLst>
      <p:ext uri="{BB962C8B-B14F-4D97-AF65-F5344CB8AC3E}">
        <p14:creationId xmlns:p14="http://schemas.microsoft.com/office/powerpoint/2010/main" val="290540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29C84-9A4C-420E-90EE-348BB295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Encoding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8C5A9-EBD0-4889-AA8C-867EF8D2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altLang="ko-KR" dirty="0"/>
              <a:t>Encoding</a:t>
            </a:r>
          </a:p>
          <a:p>
            <a:pPr lvl="1" fontAlgn="ctr"/>
            <a:r>
              <a:rPr lang="en-US" altLang="ko-KR" dirty="0"/>
              <a:t>to assign and store in computer memory in the form of bytes</a:t>
            </a:r>
          </a:p>
          <a:p>
            <a:pPr fontAlgn="ctr"/>
            <a:r>
              <a:rPr lang="ko-KR" altLang="ko-KR" dirty="0" err="1"/>
              <a:t>Examples</a:t>
            </a:r>
            <a:r>
              <a:rPr lang="ko-KR" altLang="ko-KR" dirty="0"/>
              <a:t> of </a:t>
            </a:r>
            <a:r>
              <a:rPr lang="ko-KR" altLang="ko-KR" dirty="0" err="1"/>
              <a:t>character</a:t>
            </a:r>
            <a:r>
              <a:rPr lang="ko-KR" altLang="ko-KR" dirty="0"/>
              <a:t> </a:t>
            </a:r>
            <a:r>
              <a:rPr lang="ko-KR" altLang="ko-KR" dirty="0" err="1"/>
              <a:t>encoding</a:t>
            </a:r>
            <a:r>
              <a:rPr lang="en-US" altLang="ko-KR" dirty="0"/>
              <a:t>s</a:t>
            </a:r>
            <a:endParaRPr lang="ko-KR" altLang="ko-KR" dirty="0"/>
          </a:p>
          <a:p>
            <a:pPr lvl="1" fontAlgn="ctr"/>
            <a:r>
              <a:rPr lang="ko-KR" altLang="ko-KR" i="1" dirty="0"/>
              <a:t>ASCII</a:t>
            </a:r>
            <a:r>
              <a:rPr lang="ko-KR" altLang="ko-KR" dirty="0"/>
              <a:t>: </a:t>
            </a:r>
            <a:r>
              <a:rPr lang="ko-KR" altLang="ko-KR" dirty="0" err="1"/>
              <a:t>contains</a:t>
            </a:r>
            <a:r>
              <a:rPr lang="ko-KR" altLang="ko-KR" dirty="0"/>
              <a:t> </a:t>
            </a:r>
            <a:r>
              <a:rPr lang="ko-KR" altLang="ko-KR" dirty="0" err="1"/>
              <a:t>letters</a:t>
            </a:r>
            <a:r>
              <a:rPr lang="ko-KR" altLang="ko-KR" dirty="0"/>
              <a:t>, </a:t>
            </a:r>
            <a:r>
              <a:rPr lang="ko-KR" altLang="ko-KR" dirty="0" err="1"/>
              <a:t>characters</a:t>
            </a:r>
            <a:r>
              <a:rPr lang="ko-KR" altLang="ko-KR" dirty="0"/>
              <a:t> and </a:t>
            </a:r>
            <a:r>
              <a:rPr lang="ko-KR" altLang="ko-KR" dirty="0" err="1"/>
              <a:t>a</a:t>
            </a:r>
            <a:r>
              <a:rPr lang="ko-KR" altLang="ko-KR" dirty="0"/>
              <a:t> </a:t>
            </a:r>
            <a:r>
              <a:rPr lang="ko-KR" altLang="ko-KR" dirty="0" err="1"/>
              <a:t>limited</a:t>
            </a:r>
            <a:r>
              <a:rPr lang="ko-KR" altLang="ko-KR" dirty="0"/>
              <a:t> </a:t>
            </a:r>
            <a:r>
              <a:rPr lang="ko-KR" altLang="ko-KR" dirty="0" err="1"/>
              <a:t>set</a:t>
            </a:r>
            <a:r>
              <a:rPr lang="ko-KR" altLang="ko-KR" dirty="0"/>
              <a:t> of </a:t>
            </a:r>
            <a:r>
              <a:rPr lang="ko-KR" altLang="ko-KR" dirty="0" err="1"/>
              <a:t>symbols</a:t>
            </a:r>
            <a:r>
              <a:rPr lang="ko-KR" altLang="ko-KR" dirty="0"/>
              <a:t> and </a:t>
            </a:r>
            <a:r>
              <a:rPr lang="ko-KR" altLang="ko-KR" dirty="0" err="1"/>
              <a:t>punctuation</a:t>
            </a:r>
            <a:r>
              <a:rPr lang="ko-KR" altLang="ko-KR" dirty="0"/>
              <a:t> </a:t>
            </a:r>
            <a:r>
              <a:rPr lang="ko-KR" altLang="ko-KR" dirty="0" err="1"/>
              <a:t>for</a:t>
            </a:r>
            <a:r>
              <a:rPr lang="ko-KR" altLang="ko-KR" dirty="0"/>
              <a:t> </a:t>
            </a:r>
            <a:r>
              <a:rPr lang="ko-KR" altLang="ko-KR" dirty="0" err="1"/>
              <a:t>the</a:t>
            </a:r>
            <a:r>
              <a:rPr lang="ko-KR" altLang="ko-KR" dirty="0"/>
              <a:t> </a:t>
            </a:r>
            <a:r>
              <a:rPr lang="ko-KR" altLang="ko-KR" dirty="0" err="1"/>
              <a:t>English</a:t>
            </a:r>
            <a:r>
              <a:rPr lang="ko-KR" altLang="ko-KR" dirty="0"/>
              <a:t> </a:t>
            </a:r>
            <a:r>
              <a:rPr lang="ko-KR" altLang="ko-KR" dirty="0" err="1"/>
              <a:t>language</a:t>
            </a:r>
            <a:endParaRPr lang="ko-KR" altLang="ko-KR" sz="2000" dirty="0"/>
          </a:p>
          <a:p>
            <a:pPr lvl="1" fontAlgn="ctr"/>
            <a:r>
              <a:rPr lang="ko-KR" altLang="ko-KR" i="1" dirty="0"/>
              <a:t>Windows-1252 (Latin1)</a:t>
            </a:r>
            <a:r>
              <a:rPr lang="ko-KR" altLang="ko-KR" dirty="0"/>
              <a:t>: Windows </a:t>
            </a:r>
            <a:r>
              <a:rPr lang="ko-KR" altLang="ko-KR" dirty="0" err="1"/>
              <a:t>character</a:t>
            </a:r>
            <a:r>
              <a:rPr lang="ko-KR" altLang="ko-KR" dirty="0"/>
              <a:t> </a:t>
            </a:r>
            <a:r>
              <a:rPr lang="ko-KR" altLang="ko-KR" dirty="0" err="1"/>
              <a:t>set</a:t>
            </a:r>
            <a:r>
              <a:rPr lang="ko-KR" altLang="ko-KR" dirty="0"/>
              <a:t> </a:t>
            </a:r>
            <a:r>
              <a:rPr lang="ko-KR" altLang="ko-KR" dirty="0" err="1"/>
              <a:t>that</a:t>
            </a:r>
            <a:r>
              <a:rPr lang="ko-KR" altLang="ko-KR" dirty="0"/>
              <a:t> </a:t>
            </a:r>
            <a:r>
              <a:rPr lang="ko-KR" altLang="ko-KR" dirty="0" err="1"/>
              <a:t>supports</a:t>
            </a:r>
            <a:r>
              <a:rPr lang="ko-KR" altLang="ko-KR" dirty="0"/>
              <a:t> 256 </a:t>
            </a:r>
            <a:r>
              <a:rPr lang="ko-KR" altLang="ko-KR" dirty="0" err="1"/>
              <a:t>different</a:t>
            </a:r>
            <a:r>
              <a:rPr lang="ko-KR" altLang="ko-KR" dirty="0"/>
              <a:t> </a:t>
            </a:r>
            <a:r>
              <a:rPr lang="ko-KR" altLang="ko-KR" dirty="0" err="1"/>
              <a:t>code</a:t>
            </a:r>
            <a:r>
              <a:rPr lang="ko-KR" altLang="ko-KR" dirty="0"/>
              <a:t> </a:t>
            </a:r>
            <a:r>
              <a:rPr lang="ko-KR" altLang="ko-KR" dirty="0" err="1"/>
              <a:t>points</a:t>
            </a:r>
            <a:endParaRPr lang="ko-KR" altLang="ko-KR" sz="2000" dirty="0"/>
          </a:p>
          <a:p>
            <a:pPr lvl="1" fontAlgn="ctr"/>
            <a:r>
              <a:rPr lang="ko-KR" altLang="ko-KR" i="1" dirty="0"/>
              <a:t>ISO-8859-6</a:t>
            </a:r>
            <a:r>
              <a:rPr lang="ko-KR" altLang="ko-KR" dirty="0"/>
              <a:t>: </a:t>
            </a:r>
            <a:r>
              <a:rPr lang="ko-KR" altLang="ko-KR" dirty="0" err="1"/>
              <a:t>contains</a:t>
            </a:r>
            <a:r>
              <a:rPr lang="ko-KR" altLang="ko-KR" dirty="0"/>
              <a:t> </a:t>
            </a:r>
            <a:r>
              <a:rPr lang="ko-KR" altLang="ko-KR" dirty="0" err="1"/>
              <a:t>letters</a:t>
            </a:r>
            <a:r>
              <a:rPr lang="ko-KR" altLang="ko-KR" dirty="0"/>
              <a:t> and </a:t>
            </a:r>
            <a:r>
              <a:rPr lang="ko-KR" altLang="ko-KR" dirty="0" err="1"/>
              <a:t>symbols</a:t>
            </a:r>
            <a:r>
              <a:rPr lang="ko-KR" altLang="ko-KR" dirty="0"/>
              <a:t> </a:t>
            </a:r>
            <a:r>
              <a:rPr lang="ko-KR" altLang="ko-KR" dirty="0" err="1"/>
              <a:t>based</a:t>
            </a:r>
            <a:r>
              <a:rPr lang="ko-KR" altLang="ko-KR" dirty="0"/>
              <a:t> </a:t>
            </a:r>
            <a:r>
              <a:rPr lang="ko-KR" altLang="ko-KR" dirty="0" err="1"/>
              <a:t>on</a:t>
            </a:r>
            <a:r>
              <a:rPr lang="ko-KR" altLang="ko-KR" dirty="0"/>
              <a:t> </a:t>
            </a:r>
            <a:r>
              <a:rPr lang="ko-KR" altLang="ko-KR" dirty="0" err="1"/>
              <a:t>the</a:t>
            </a:r>
            <a:r>
              <a:rPr lang="ko-KR" altLang="ko-KR" dirty="0"/>
              <a:t> </a:t>
            </a:r>
            <a:r>
              <a:rPr lang="ko-KR" altLang="ko-KR" dirty="0" err="1"/>
              <a:t>Arabic</a:t>
            </a:r>
            <a:r>
              <a:rPr lang="ko-KR" altLang="ko-KR" dirty="0"/>
              <a:t> </a:t>
            </a:r>
            <a:r>
              <a:rPr lang="ko-KR" altLang="ko-KR" dirty="0" err="1"/>
              <a:t>script</a:t>
            </a:r>
            <a:endParaRPr lang="ko-KR" altLang="ko-KR" sz="2000" dirty="0"/>
          </a:p>
          <a:p>
            <a:pPr lvl="1" fontAlgn="ctr"/>
            <a:r>
              <a:rPr lang="ko-KR" altLang="ko-KR" i="1" dirty="0" err="1"/>
              <a:t>Unicode</a:t>
            </a:r>
            <a:r>
              <a:rPr lang="ko-KR" altLang="ko-KR" dirty="0"/>
              <a:t>: </a:t>
            </a:r>
            <a:r>
              <a:rPr lang="ko-KR" altLang="ko-KR" dirty="0" err="1"/>
              <a:t>contains</a:t>
            </a:r>
            <a:r>
              <a:rPr lang="ko-KR" altLang="ko-KR" dirty="0"/>
              <a:t> </a:t>
            </a:r>
            <a:r>
              <a:rPr lang="ko-KR" altLang="ko-KR" dirty="0" err="1"/>
              <a:t>characters</a:t>
            </a:r>
            <a:r>
              <a:rPr lang="ko-KR" altLang="ko-KR" dirty="0"/>
              <a:t> </a:t>
            </a:r>
            <a:r>
              <a:rPr lang="ko-KR" altLang="ko-KR" dirty="0" err="1"/>
              <a:t>for</a:t>
            </a:r>
            <a:r>
              <a:rPr lang="ko-KR" altLang="ko-KR" dirty="0"/>
              <a:t> </a:t>
            </a:r>
            <a:r>
              <a:rPr lang="ko-KR" altLang="ko-KR" dirty="0" err="1"/>
              <a:t>most</a:t>
            </a:r>
            <a:r>
              <a:rPr lang="ko-KR" altLang="ko-KR" dirty="0"/>
              <a:t> </a:t>
            </a:r>
            <a:r>
              <a:rPr lang="ko-KR" altLang="ko-KR" dirty="0" err="1"/>
              <a:t>living</a:t>
            </a:r>
            <a:r>
              <a:rPr lang="ko-KR" altLang="ko-KR" dirty="0"/>
              <a:t> </a:t>
            </a:r>
            <a:r>
              <a:rPr lang="ko-KR" altLang="ko-KR" dirty="0" err="1"/>
              <a:t>languages</a:t>
            </a:r>
            <a:r>
              <a:rPr lang="ko-KR" altLang="ko-KR" dirty="0"/>
              <a:t> and </a:t>
            </a:r>
            <a:r>
              <a:rPr lang="ko-KR" altLang="ko-KR" dirty="0" err="1"/>
              <a:t>scripts</a:t>
            </a:r>
            <a:r>
              <a:rPr lang="ko-KR" altLang="ko-KR" dirty="0"/>
              <a:t> </a:t>
            </a:r>
            <a:r>
              <a:rPr lang="ko-KR" altLang="ko-KR" dirty="0" err="1"/>
              <a:t>in</a:t>
            </a:r>
            <a:r>
              <a:rPr lang="ko-KR" altLang="ko-KR" dirty="0"/>
              <a:t> </a:t>
            </a:r>
            <a:r>
              <a:rPr lang="ko-KR" altLang="ko-KR" dirty="0" err="1"/>
              <a:t>the</a:t>
            </a:r>
            <a:r>
              <a:rPr lang="ko-KR" altLang="ko-KR" dirty="0"/>
              <a:t> </a:t>
            </a:r>
            <a:r>
              <a:rPr lang="ko-KR" altLang="ko-KR" dirty="0" err="1"/>
              <a:t>world</a:t>
            </a:r>
            <a:endParaRPr lang="en-US" altLang="ko-KR" dirty="0"/>
          </a:p>
          <a:p>
            <a:pPr fontAlgn="ctr"/>
            <a:r>
              <a:rPr lang="en-US" altLang="ko-KR" b="1" dirty="0"/>
              <a:t>Use the Unicode character encoding UTF-8 for your Web pages.</a:t>
            </a:r>
          </a:p>
          <a:p>
            <a:pPr fontAlgn="ctr"/>
            <a:r>
              <a:rPr lang="en-US" altLang="ko-KR" b="1" dirty="0"/>
              <a:t>Save the file in UTF-8 format.</a:t>
            </a:r>
            <a:endParaRPr lang="ko-KR" altLang="ko-KR" b="1" dirty="0"/>
          </a:p>
        </p:txBody>
      </p:sp>
    </p:spTree>
    <p:extLst>
      <p:ext uri="{BB962C8B-B14F-4D97-AF65-F5344CB8AC3E}">
        <p14:creationId xmlns:p14="http://schemas.microsoft.com/office/powerpoint/2010/main" val="2580305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363AF-6264-450C-93D7-6668A416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FC328-0888-4100-8885-5A663AA56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 organize a text file </a:t>
            </a:r>
            <a:r>
              <a:rPr lang="en-US" altLang="ko-KR" dirty="0">
                <a:sym typeface="Wingdings" panose="05000000000000000000" pitchFamily="2" charset="2"/>
              </a:rPr>
              <a:t> a tree of elements that make up the html document</a:t>
            </a:r>
            <a:endParaRPr lang="en-US" altLang="ko-KR" dirty="0"/>
          </a:p>
          <a:p>
            <a:pPr lvl="1"/>
            <a:r>
              <a:rPr lang="x-none" altLang="ko-KR" dirty="0"/>
              <a:t>the bits of text you use to tell the computer where an element begins and ends</a:t>
            </a:r>
            <a:endParaRPr lang="en-US" altLang="ko-KR" dirty="0"/>
          </a:p>
          <a:p>
            <a:pPr lvl="1"/>
            <a:r>
              <a:rPr lang="x-none" altLang="ko-KR" dirty="0"/>
              <a:t>to determine</a:t>
            </a:r>
            <a:r>
              <a:rPr lang="en-US" altLang="ko-KR" dirty="0"/>
              <a:t> </a:t>
            </a:r>
            <a:r>
              <a:rPr lang="x-none" altLang="ko-KR" dirty="0"/>
              <a:t>which parts are "MarkUp" and which parts are the content</a:t>
            </a:r>
            <a:endParaRPr lang="en-US" altLang="ko-KR" dirty="0"/>
          </a:p>
          <a:p>
            <a:pPr lvl="1"/>
            <a:r>
              <a:rPr lang="en-US" altLang="ko-KR" dirty="0"/>
              <a:t>by using ‘&lt;tag&gt;’ &amp; ‘&lt;/tag&gt;’</a:t>
            </a:r>
            <a:endParaRPr lang="ko-KR" altLang="en-US" dirty="0"/>
          </a:p>
        </p:txBody>
      </p:sp>
      <p:pic>
        <p:nvPicPr>
          <p:cNvPr id="1028" name="Picture 4" descr="CLOSE &#10;&lt;em&gt;Emphatic!&lt;/em&gt; &#10;CONTENTS &#10;BITS OF TEXT ">
            <a:extLst>
              <a:ext uri="{FF2B5EF4-FFF2-40B4-BE49-F238E27FC236}">
                <a16:creationId xmlns:a16="http://schemas.microsoft.com/office/drawing/2014/main" id="{C0A9B924-CCF0-4C1A-83D7-20CD7C390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05" y="4001294"/>
            <a:ext cx="4946995" cy="269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45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75737-F968-427E-B0C2-9E436BDE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6653F-E247-4C1C-8D1A-9EA062454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6096" cy="4351338"/>
          </a:xfrm>
        </p:spPr>
        <p:txBody>
          <a:bodyPr/>
          <a:lstStyle/>
          <a:p>
            <a:r>
              <a:rPr lang="en-US" altLang="ko-KR" dirty="0"/>
              <a:t>a way of adding some text that is primarily targeted towards human readers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BBD889-C1D7-41A3-84DA-00521608F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74" t="5324" r="54565" b="55555"/>
          <a:stretch/>
        </p:blipFill>
        <p:spPr>
          <a:xfrm>
            <a:off x="6655903" y="1825625"/>
            <a:ext cx="5403575" cy="461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95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18891-1DC9-42B7-8309-FC382071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6" y="365125"/>
            <a:ext cx="510139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A few tags to learn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91ADE-2A1D-4B47-8C71-6A3064E41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4295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&lt;h1&gt;&lt;/h1&gt;</a:t>
            </a:r>
          </a:p>
          <a:p>
            <a:pPr lvl="1"/>
            <a:r>
              <a:rPr lang="en-US" altLang="ko-KR" dirty="0"/>
              <a:t>&lt;h1&gt; ~ &lt;h6&gt;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 err="1"/>
              <a:t>src</a:t>
            </a:r>
            <a:endParaRPr lang="en-US" altLang="ko-KR" dirty="0"/>
          </a:p>
          <a:p>
            <a:pPr lvl="1"/>
            <a:r>
              <a:rPr lang="en-US" altLang="ko-KR" dirty="0"/>
              <a:t>alt</a:t>
            </a:r>
          </a:p>
          <a:p>
            <a:pPr lvl="1"/>
            <a:r>
              <a:rPr lang="en-US" altLang="ko-KR" dirty="0"/>
              <a:t>width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&lt;ul&gt;&lt;/ul&gt;, 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&gt;, &lt;li&gt;&lt;/li&gt;</a:t>
            </a:r>
          </a:p>
          <a:p>
            <a:pPr lvl="1"/>
            <a:r>
              <a:rPr lang="en-US" altLang="ko-KR" dirty="0"/>
              <a:t>type: A, a, I, </a:t>
            </a:r>
            <a:r>
              <a:rPr lang="en-US" altLang="ko-KR" dirty="0" err="1"/>
              <a:t>i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2E2DC-6532-4AC5-ACB9-A84AEA5D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10"/>
          <a:stretch/>
        </p:blipFill>
        <p:spPr>
          <a:xfrm>
            <a:off x="5943599" y="365125"/>
            <a:ext cx="5827295" cy="61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0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1C40B-06A8-48C2-B565-07862B93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Students Suggestion Week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24EF6-4ACB-4ADE-A699-481E3BE3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2019. 09. 16(Mon) 10:00 ~ 09. 27(Fri) 23:00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58E5DD-6D2A-4269-A50C-BC0BF1CDDFB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5"/>
          <a:stretch/>
        </p:blipFill>
        <p:spPr bwMode="auto">
          <a:xfrm>
            <a:off x="6291263" y="3429000"/>
            <a:ext cx="4791075" cy="306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06D10-40D2-4B66-84EF-ABCFC311E22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0"/>
          <a:stretch/>
        </p:blipFill>
        <p:spPr bwMode="auto">
          <a:xfrm>
            <a:off x="1109662" y="2714200"/>
            <a:ext cx="4791075" cy="37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362DBC-764B-421D-B85C-819416CD631B}"/>
              </a:ext>
            </a:extLst>
          </p:cNvPr>
          <p:cNvSpPr/>
          <p:nvPr/>
        </p:nvSpPr>
        <p:spPr>
          <a:xfrm>
            <a:off x="6291262" y="4271961"/>
            <a:ext cx="4791075" cy="885825"/>
          </a:xfrm>
          <a:prstGeom prst="rect">
            <a:avLst/>
          </a:prstGeom>
          <a:solidFill>
            <a:srgbClr val="ED7D31">
              <a:alpha val="20000"/>
            </a:srgb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44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D7AC6-68F0-4385-BA43-135D438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 references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F9575C-5B95-4CC1-B53C-ADEC6921C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8" b="38597"/>
          <a:stretch/>
        </p:blipFill>
        <p:spPr>
          <a:xfrm>
            <a:off x="228600" y="1299412"/>
            <a:ext cx="7567863" cy="4211053"/>
          </a:xfrm>
          <a:prstGeom prst="rect">
            <a:avLst/>
          </a:prstGeom>
        </p:spPr>
      </p:pic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37FA8CB4-A521-4973-BB6B-EDD3A2A9B3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93340"/>
              </p:ext>
            </p:extLst>
          </p:nvPr>
        </p:nvGraphicFramePr>
        <p:xfrm>
          <a:off x="4716379" y="3031956"/>
          <a:ext cx="7247021" cy="3561023"/>
        </p:xfrm>
        <a:graphic>
          <a:graphicData uri="http://schemas.openxmlformats.org/drawingml/2006/table">
            <a:tbl>
              <a:tblPr/>
              <a:tblGrid>
                <a:gridCol w="3936302">
                  <a:extLst>
                    <a:ext uri="{9D8B030D-6E8A-4147-A177-3AD203B41FA5}">
                      <a16:colId xmlns:a16="http://schemas.microsoft.com/office/drawing/2014/main" val="3367705052"/>
                    </a:ext>
                  </a:extLst>
                </a:gridCol>
                <a:gridCol w="3310719">
                  <a:extLst>
                    <a:ext uri="{9D8B030D-6E8A-4147-A177-3AD203B41FA5}">
                      <a16:colId xmlns:a16="http://schemas.microsoft.com/office/drawing/2014/main" val="3375331419"/>
                    </a:ext>
                  </a:extLst>
                </a:gridCol>
              </a:tblGrid>
              <a:tr h="496658">
                <a:tc>
                  <a:txBody>
                    <a:bodyPr/>
                    <a:lstStyle/>
                    <a:p>
                      <a:pPr algn="ctr"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000" b="1" dirty="0">
                          <a:solidFill>
                            <a:srgbClr val="FFFFFF"/>
                          </a:solidFill>
                          <a:effectLst/>
                          <a:ea typeface="arial" panose="020B0604020202020204" pitchFamily="34" charset="0"/>
                        </a:rPr>
                        <a:t>Symbol</a:t>
                      </a:r>
                      <a:endParaRPr lang="ko-KR" sz="2000" b="1" dirty="0">
                        <a:solidFill>
                          <a:srgbClr val="FFFFFF"/>
                        </a:solidFill>
                        <a:effectLst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64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000" b="1" dirty="0">
                          <a:solidFill>
                            <a:srgbClr val="FFFFFF"/>
                          </a:solidFill>
                          <a:effectLst/>
                          <a:ea typeface="arial" panose="020B0604020202020204" pitchFamily="34" charset="0"/>
                        </a:rPr>
                        <a:t>Entity Name</a:t>
                      </a:r>
                      <a:endParaRPr lang="ko-KR" sz="2000" b="1" dirty="0">
                        <a:solidFill>
                          <a:srgbClr val="FFFFFF"/>
                        </a:solidFill>
                        <a:effectLst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6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508153"/>
                  </a:ext>
                </a:extLst>
              </a:tr>
              <a:tr h="612873">
                <a:tc>
                  <a:txBody>
                    <a:bodyPr/>
                    <a:lstStyle/>
                    <a:p>
                      <a:pPr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less</a:t>
                      </a:r>
                      <a:r>
                        <a:rPr lang="ko-KR" altLang="en-US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</a:t>
                      </a: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than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'&lt;'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&amp;</a:t>
                      </a:r>
                      <a:r>
                        <a:rPr lang="en-US" altLang="ko-KR" sz="2200" dirty="0" err="1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lt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;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954398"/>
                  </a:ext>
                </a:extLst>
              </a:tr>
              <a:tr h="612873">
                <a:tc>
                  <a:txBody>
                    <a:bodyPr/>
                    <a:lstStyle/>
                    <a:p>
                      <a:pPr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greater than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'&gt;'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&amp;</a:t>
                      </a:r>
                      <a:r>
                        <a:rPr lang="en-US" altLang="ko-KR" sz="2200" dirty="0" err="1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gt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;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191360"/>
                  </a:ext>
                </a:extLst>
              </a:tr>
              <a:tr h="612873">
                <a:tc>
                  <a:txBody>
                    <a:bodyPr/>
                    <a:lstStyle/>
                    <a:p>
                      <a:pPr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ampersand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'&amp;'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&amp;</a:t>
                      </a: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amp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;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779777"/>
                  </a:ext>
                </a:extLst>
              </a:tr>
              <a:tr h="612873">
                <a:tc>
                  <a:txBody>
                    <a:bodyPr/>
                    <a:lstStyle/>
                    <a:p>
                      <a:pPr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non-breaking space</a:t>
                      </a:r>
                      <a:endParaRPr lang="ko-KR" sz="2200" dirty="0">
                        <a:solidFill>
                          <a:srgbClr val="222222"/>
                        </a:solidFill>
                        <a:effectLst/>
                        <a:ea typeface="arial" panose="020B060402020202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&amp;</a:t>
                      </a:r>
                      <a:r>
                        <a:rPr lang="en-US" altLang="ko-KR" sz="2200" dirty="0" err="1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nbsp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;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378313"/>
                  </a:ext>
                </a:extLst>
              </a:tr>
              <a:tr h="612873">
                <a:tc>
                  <a:txBody>
                    <a:bodyPr/>
                    <a:lstStyle/>
                    <a:p>
                      <a:pPr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quotes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"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alt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 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&amp;</a:t>
                      </a:r>
                      <a:r>
                        <a:rPr lang="en-US" altLang="ko-KR" sz="2200" dirty="0" err="1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quot</a:t>
                      </a:r>
                      <a:r>
                        <a:rPr lang="ko-KR" sz="2200" dirty="0">
                          <a:solidFill>
                            <a:srgbClr val="222222"/>
                          </a:solidFill>
                          <a:effectLst/>
                          <a:ea typeface="arial" panose="020B0604020202020204" pitchFamily="34" charset="0"/>
                        </a:rPr>
                        <a:t>;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85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77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2CA75-B63D-4245-BE19-C6FEAF52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 Points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D3A75-DD6C-4689-A31E-D6682840F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Match open tags and close tags</a:t>
            </a:r>
          </a:p>
          <a:p>
            <a:r>
              <a:rPr lang="en-US" altLang="ko-KR" dirty="0"/>
              <a:t>P</a:t>
            </a:r>
            <a:r>
              <a:rPr lang="en-US" altLang="ko-KR"/>
              <a:t>roper </a:t>
            </a:r>
            <a:r>
              <a:rPr lang="en-US" altLang="ko-KR" dirty="0"/>
              <a:t>indentation</a:t>
            </a:r>
          </a:p>
          <a:p>
            <a:pPr lvl="1"/>
            <a:r>
              <a:rPr lang="en-US" altLang="ko-KR" dirty="0"/>
              <a:t>https://contribute.jquery.org/style-guide/html/</a:t>
            </a:r>
          </a:p>
          <a:p>
            <a:pPr lvl="1"/>
            <a:r>
              <a:rPr lang="en-US" altLang="ko-KR" dirty="0"/>
              <a:t>https://google.github.io/styleguide/htmlcssguide.html</a:t>
            </a:r>
          </a:p>
          <a:p>
            <a:r>
              <a:rPr lang="en-US" altLang="ko-KR" dirty="0"/>
              <a:t>Tags are case insensitive</a:t>
            </a:r>
          </a:p>
          <a:p>
            <a:pPr lvl="1"/>
            <a:r>
              <a:rPr lang="en-US" altLang="ko-KR" dirty="0"/>
              <a:t>attributes are case sensitive</a:t>
            </a:r>
          </a:p>
          <a:p>
            <a:pPr lvl="1"/>
            <a:r>
              <a:rPr lang="en-US" altLang="ko-KR" dirty="0"/>
              <a:t>CamelCase vs. </a:t>
            </a:r>
            <a:r>
              <a:rPr lang="en-US" altLang="ko-KR" dirty="0" err="1"/>
              <a:t>snake_case</a:t>
            </a:r>
            <a:endParaRPr lang="en-US" altLang="ko-KR" dirty="0"/>
          </a:p>
          <a:p>
            <a:r>
              <a:rPr lang="en-US" altLang="ko-KR" dirty="0"/>
              <a:t>Double and single quotes are almost interchangeable, but they have to be matched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18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B6D7D-1019-419A-80D9-0174E017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do!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3645F-7C3E-458E-A7CB-2D3208BB6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Create your own recipe book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48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EFB67-EFCF-4BBD-AF73-E1C87C33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PROGRAMMING?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34C49DC-D463-4755-9B8D-7D03AECC6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6" r="-2" b="-2"/>
          <a:stretch/>
        </p:blipFill>
        <p:spPr>
          <a:xfrm>
            <a:off x="838200" y="1961062"/>
            <a:ext cx="4577211" cy="4786579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702265-ADD3-4EF3-8D50-2897C8E44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47" t="42529" r="21896" b="29426"/>
          <a:stretch/>
        </p:blipFill>
        <p:spPr>
          <a:xfrm>
            <a:off x="5532171" y="2188994"/>
            <a:ext cx="6152706" cy="38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A3A6F-7DF4-484A-96B6-352E3F36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Internet vs. Web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EC581-FC70-4DC1-9D88-C551F56F2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Internet</a:t>
            </a:r>
          </a:p>
          <a:p>
            <a:pPr lvl="1"/>
            <a:r>
              <a:rPr lang="en-US" altLang="ko-KR" dirty="0"/>
              <a:t>network of network (https://cablemap.info/_default.aspx)</a:t>
            </a:r>
          </a:p>
          <a:p>
            <a:pPr lvl="1"/>
            <a:r>
              <a:rPr lang="en-US" altLang="ko-KR" dirty="0"/>
              <a:t>an enormous global network of billions of servers, computers, and other hardware devices running Internet Protocol</a:t>
            </a:r>
          </a:p>
          <a:p>
            <a:pPr lvl="2"/>
            <a:r>
              <a:rPr lang="en-US" altLang="ko-KR" dirty="0"/>
              <a:t>Each device can connect with any other device as long as they’re both connected to the internet using a valid IP address.</a:t>
            </a:r>
          </a:p>
          <a:p>
            <a:r>
              <a:rPr lang="en-US" altLang="ko-KR" dirty="0"/>
              <a:t>Web</a:t>
            </a:r>
          </a:p>
          <a:p>
            <a:pPr lvl="1"/>
            <a:r>
              <a:rPr lang="en-US" altLang="ko-KR" dirty="0"/>
              <a:t>one of the ways to</a:t>
            </a:r>
            <a:r>
              <a:rPr lang="ko-KR" altLang="en-US" dirty="0"/>
              <a:t> </a:t>
            </a:r>
            <a:r>
              <a:rPr lang="en-US" altLang="ko-KR" dirty="0"/>
              <a:t>share</a:t>
            </a:r>
            <a:r>
              <a:rPr lang="ko-KR" altLang="en-US" dirty="0"/>
              <a:t> </a:t>
            </a:r>
            <a:r>
              <a:rPr lang="en-US" altLang="ko-KR" dirty="0"/>
              <a:t>information on the internet</a:t>
            </a:r>
          </a:p>
          <a:p>
            <a:pPr lvl="2"/>
            <a:r>
              <a:rPr lang="en-US" altLang="ko-KR" dirty="0"/>
              <a:t>email, File Transfer Protocol, and instant messaging services</a:t>
            </a:r>
          </a:p>
          <a:p>
            <a:pPr lvl="1"/>
            <a:r>
              <a:rPr lang="en-US" altLang="ko-KR" dirty="0"/>
              <a:t>The web is composed of billions of connected digital documents that can be viewed using a web browser.</a:t>
            </a:r>
          </a:p>
          <a:p>
            <a:pPr lvl="1"/>
            <a:r>
              <a:rPr lang="en-US" altLang="ko-KR" dirty="0"/>
              <a:t>the collection of public websites connected to the internet worldwide, together with client devices such as computers and cell phones that access its content</a:t>
            </a:r>
          </a:p>
          <a:p>
            <a:endParaRPr lang="en-US" altLang="ko-KR" dirty="0"/>
          </a:p>
          <a:p>
            <a:r>
              <a:rPr lang="en-US" altLang="ko-KR" dirty="0"/>
              <a:t>The web is just one part of the internet.</a:t>
            </a:r>
          </a:p>
          <a:p>
            <a:r>
              <a:rPr lang="x-none" altLang="ko-KR" dirty="0"/>
              <a:t>The Web is the most popular way of accessing the Internet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76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22659-630E-4590-BF98-E42B1482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the Internet &amp; Web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4D571-ED0F-4031-B730-DD3A230AC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ARPANET (1969~1990)</a:t>
            </a:r>
          </a:p>
          <a:p>
            <a:pPr lvl="1"/>
            <a:r>
              <a:rPr lang="ko-KR" altLang="ko-KR" dirty="0"/>
              <a:t>Advanced </a:t>
            </a:r>
            <a:r>
              <a:rPr lang="en-US" altLang="ko-KR" dirty="0"/>
              <a:t>Research Projects Agency </a:t>
            </a:r>
            <a:r>
              <a:rPr lang="en-US" altLang="ko-KR" dirty="0" err="1"/>
              <a:t>NETwork</a:t>
            </a:r>
            <a:endParaRPr lang="en-US" altLang="ko-KR" dirty="0"/>
          </a:p>
          <a:p>
            <a:pPr lvl="1"/>
            <a:r>
              <a:rPr lang="en-US" altLang="ko-KR" dirty="0"/>
              <a:t>created with funds from the U.S. Department of Defense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BITNET (1981~1996)</a:t>
            </a:r>
          </a:p>
          <a:p>
            <a:pPr lvl="1"/>
            <a:r>
              <a:rPr lang="en-US" altLang="ko-KR" dirty="0"/>
              <a:t>Because It's There </a:t>
            </a:r>
            <a:r>
              <a:rPr lang="en-US" altLang="ko-KR" dirty="0" err="1"/>
              <a:t>NETwork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computer network btw U.S. universities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CSNET (1981~1991)</a:t>
            </a:r>
          </a:p>
          <a:p>
            <a:pPr lvl="1"/>
            <a:r>
              <a:rPr lang="en-US" altLang="ko-KR" dirty="0"/>
              <a:t>Computer Science </a:t>
            </a:r>
            <a:r>
              <a:rPr lang="en-US" altLang="ko-KR" dirty="0" err="1"/>
              <a:t>NETwork</a:t>
            </a:r>
            <a:endParaRPr lang="en-US" altLang="ko-KR" dirty="0"/>
          </a:p>
          <a:p>
            <a:pPr lvl="1"/>
            <a:r>
              <a:rPr lang="en-US" altLang="ko-KR" dirty="0"/>
              <a:t>formed by the U.S. National Science Foundation</a:t>
            </a:r>
          </a:p>
        </p:txBody>
      </p:sp>
    </p:spTree>
    <p:extLst>
      <p:ext uri="{BB962C8B-B14F-4D97-AF65-F5344CB8AC3E}">
        <p14:creationId xmlns:p14="http://schemas.microsoft.com/office/powerpoint/2010/main" val="191897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F80CA-9C17-4D04-899F-74CFAB61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the Internet &amp; Web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6E429-2CFF-4D10-9524-1BD53F7AC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77001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WWW</a:t>
            </a:r>
          </a:p>
          <a:p>
            <a:pPr lvl="1"/>
            <a:r>
              <a:rPr lang="en-US" altLang="ko-KR" dirty="0"/>
              <a:t>“Information Management: A proposal” by Tim Berners-Lee in 1989</a:t>
            </a:r>
          </a:p>
          <a:p>
            <a:pPr lvl="2"/>
            <a:r>
              <a:rPr lang="ko-KR" altLang="ko-KR" dirty="0" err="1"/>
              <a:t>to</a:t>
            </a:r>
            <a:r>
              <a:rPr lang="ko-KR" altLang="ko-KR" dirty="0"/>
              <a:t> </a:t>
            </a:r>
            <a:r>
              <a:rPr lang="ko-KR" altLang="ko-KR" dirty="0" err="1"/>
              <a:t>link</a:t>
            </a:r>
            <a:r>
              <a:rPr lang="ko-KR" altLang="ko-KR" dirty="0"/>
              <a:t> and </a:t>
            </a:r>
            <a:r>
              <a:rPr lang="ko-KR" altLang="ko-KR" dirty="0" err="1"/>
              <a:t>access</a:t>
            </a:r>
            <a:r>
              <a:rPr lang="ko-KR" altLang="ko-KR" dirty="0"/>
              <a:t> </a:t>
            </a:r>
            <a:r>
              <a:rPr lang="ko-KR" altLang="ko-KR" dirty="0" err="1"/>
              <a:t>information</a:t>
            </a:r>
            <a:r>
              <a:rPr lang="ko-KR" altLang="ko-KR" dirty="0"/>
              <a:t> of </a:t>
            </a:r>
            <a:r>
              <a:rPr lang="ko-KR" altLang="ko-KR" dirty="0" err="1"/>
              <a:t>various</a:t>
            </a:r>
            <a:r>
              <a:rPr lang="ko-KR" altLang="ko-KR" dirty="0"/>
              <a:t> </a:t>
            </a:r>
            <a:r>
              <a:rPr lang="ko-KR" altLang="ko-KR" dirty="0" err="1"/>
              <a:t>kinds</a:t>
            </a:r>
            <a:r>
              <a:rPr lang="ko-KR" altLang="ko-KR" dirty="0"/>
              <a:t> </a:t>
            </a:r>
            <a:r>
              <a:rPr lang="ko-KR" altLang="ko-KR" dirty="0" err="1"/>
              <a:t>as</a:t>
            </a:r>
            <a:r>
              <a:rPr lang="ko-KR" altLang="ko-KR" dirty="0"/>
              <a:t> </a:t>
            </a:r>
            <a:r>
              <a:rPr lang="ko-KR" altLang="ko-KR" dirty="0" err="1"/>
              <a:t>a</a:t>
            </a:r>
            <a:r>
              <a:rPr lang="ko-KR" altLang="ko-KR" dirty="0"/>
              <a:t> </a:t>
            </a:r>
            <a:r>
              <a:rPr lang="ko-KR" altLang="ko-KR" dirty="0" err="1"/>
              <a:t>web</a:t>
            </a:r>
            <a:r>
              <a:rPr lang="ko-KR" altLang="ko-KR" dirty="0"/>
              <a:t> of </a:t>
            </a:r>
            <a:r>
              <a:rPr lang="ko-KR" altLang="ko-KR" dirty="0" err="1"/>
              <a:t>nodes</a:t>
            </a:r>
            <a:r>
              <a:rPr lang="ko-KR" altLang="ko-KR" dirty="0"/>
              <a:t> </a:t>
            </a:r>
            <a:r>
              <a:rPr lang="ko-KR" altLang="ko-KR" dirty="0" err="1"/>
              <a:t>in</a:t>
            </a:r>
            <a:r>
              <a:rPr lang="ko-KR" altLang="ko-KR" dirty="0"/>
              <a:t> </a:t>
            </a:r>
            <a:r>
              <a:rPr lang="ko-KR" altLang="ko-KR" dirty="0" err="1"/>
              <a:t>which</a:t>
            </a:r>
            <a:r>
              <a:rPr lang="ko-KR" altLang="ko-KR" dirty="0"/>
              <a:t> </a:t>
            </a:r>
            <a:r>
              <a:rPr lang="ko-KR" altLang="ko-KR" dirty="0" err="1"/>
              <a:t>the</a:t>
            </a:r>
            <a:r>
              <a:rPr lang="ko-KR" altLang="ko-KR" dirty="0"/>
              <a:t> user </a:t>
            </a:r>
            <a:r>
              <a:rPr lang="ko-KR" altLang="ko-KR" dirty="0" err="1"/>
              <a:t>can</a:t>
            </a:r>
            <a:r>
              <a:rPr lang="ko-KR" altLang="ko-KR" dirty="0"/>
              <a:t> </a:t>
            </a:r>
            <a:r>
              <a:rPr lang="ko-KR" altLang="ko-KR" dirty="0" err="1"/>
              <a:t>browse</a:t>
            </a:r>
            <a:r>
              <a:rPr lang="ko-KR" altLang="ko-KR" dirty="0"/>
              <a:t> </a:t>
            </a:r>
            <a:r>
              <a:rPr lang="ko-KR" altLang="ko-KR" dirty="0" err="1"/>
              <a:t>at</a:t>
            </a:r>
            <a:r>
              <a:rPr lang="ko-KR" altLang="ko-KR" dirty="0"/>
              <a:t> </a:t>
            </a:r>
            <a:r>
              <a:rPr lang="ko-KR" altLang="ko-KR" dirty="0" err="1"/>
              <a:t>will</a:t>
            </a:r>
            <a:endParaRPr lang="en-US" altLang="ko-KR" dirty="0"/>
          </a:p>
          <a:p>
            <a:pPr lvl="2"/>
            <a:r>
              <a:rPr lang="en-US" altLang="ko-KR" dirty="0"/>
              <a:t>Websites and web browsing exploded in popularity during the mid-1990s and continue to be a key usage of the internet today</a:t>
            </a:r>
          </a:p>
          <a:p>
            <a:pPr lvl="1"/>
            <a:r>
              <a:rPr lang="en-US" altLang="ko-KR" dirty="0"/>
              <a:t>World Wide Web</a:t>
            </a:r>
          </a:p>
          <a:p>
            <a:pPr lvl="2"/>
            <a:r>
              <a:rPr lang="en-US" altLang="ko-KR" dirty="0"/>
              <a:t>the collection of public websites connected to the internet worldwide</a:t>
            </a:r>
          </a:p>
        </p:txBody>
      </p:sp>
      <p:pic>
        <p:nvPicPr>
          <p:cNvPr id="4" name="그림 3" descr="Tim Berners-Lee at his desk in CERN, 1994">
            <a:extLst>
              <a:ext uri="{FF2B5EF4-FFF2-40B4-BE49-F238E27FC236}">
                <a16:creationId xmlns:a16="http://schemas.microsoft.com/office/drawing/2014/main" id="{66E81D77-C0B4-4D94-9D58-A8187EF44B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365" y="1825625"/>
            <a:ext cx="2193496" cy="219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0B6D6B-C26E-495B-A718-79557823446B}"/>
              </a:ext>
            </a:extLst>
          </p:cNvPr>
          <p:cNvPicPr/>
          <p:nvPr/>
        </p:nvPicPr>
        <p:blipFill rotWithShape="1">
          <a:blip r:embed="rId3"/>
          <a:srcRect l="5751" r="11527"/>
          <a:stretch/>
        </p:blipFill>
        <p:spPr bwMode="auto">
          <a:xfrm>
            <a:off x="7315200" y="3182275"/>
            <a:ext cx="3418930" cy="34860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E2E07-781E-4943-902C-C8D162E8123D}"/>
              </a:ext>
            </a:extLst>
          </p:cNvPr>
          <p:cNvSpPr txBox="1"/>
          <p:nvPr/>
        </p:nvSpPr>
        <p:spPr>
          <a:xfrm>
            <a:off x="6656424" y="6489416"/>
            <a:ext cx="469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source: https://www.w3.org/History/1989/proposal.html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5490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4E68-AD5E-450E-834A-F93335CB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the Internet &amp; Web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98A23-270E-44BB-99DF-2C575C52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WWW</a:t>
            </a:r>
          </a:p>
          <a:p>
            <a:pPr lvl="1"/>
            <a:r>
              <a:rPr lang="en-US" altLang="ko-KR" dirty="0"/>
              <a:t>three core Web technologies</a:t>
            </a:r>
          </a:p>
          <a:p>
            <a:pPr lvl="2"/>
            <a:r>
              <a:rPr lang="en-US" altLang="ko-KR" dirty="0"/>
              <a:t>HTTP</a:t>
            </a:r>
          </a:p>
          <a:p>
            <a:pPr lvl="3"/>
            <a:r>
              <a:rPr lang="en-US" altLang="ko-KR" dirty="0"/>
              <a:t>the standard protocol used to request and transmit files on the Internet</a:t>
            </a:r>
          </a:p>
          <a:p>
            <a:pPr lvl="2"/>
            <a:r>
              <a:rPr lang="en-US" altLang="ko-KR" dirty="0"/>
              <a:t>HTML</a:t>
            </a:r>
          </a:p>
          <a:p>
            <a:pPr lvl="3"/>
            <a:r>
              <a:rPr lang="en-US" altLang="ko-KR" dirty="0"/>
              <a:t>the basic language of browsers</a:t>
            </a:r>
          </a:p>
          <a:p>
            <a:pPr lvl="2"/>
            <a:r>
              <a:rPr lang="en-US" altLang="ko-KR" dirty="0"/>
              <a:t>Web servers &amp; Web browsers</a:t>
            </a:r>
          </a:p>
          <a:p>
            <a:pPr lvl="3"/>
            <a:r>
              <a:rPr lang="en-US" altLang="ko-KR" dirty="0"/>
              <a:t>client-server system of computer networking</a:t>
            </a:r>
          </a:p>
          <a:p>
            <a:pPr lvl="3"/>
            <a:r>
              <a:rPr lang="en-US" altLang="ko-KR" dirty="0"/>
              <a:t>clients request information from servers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0D73E0-657A-4433-AC76-B26B77B0D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797" t="13620" r="32561" b="14195"/>
          <a:stretch/>
        </p:blipFill>
        <p:spPr>
          <a:xfrm>
            <a:off x="8436437" y="5369363"/>
            <a:ext cx="466635" cy="945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F0EAE7-5545-48ED-B3FB-AED4BB1B3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989" t="8720" b="8705"/>
          <a:stretch/>
        </p:blipFill>
        <p:spPr>
          <a:xfrm>
            <a:off x="10636690" y="5326321"/>
            <a:ext cx="1333741" cy="11969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D3D773-9914-4F2F-883F-17E0C5B28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85444" y="5359374"/>
            <a:ext cx="1408817" cy="9450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5342DF-9BD5-4EDC-A68D-FE470EB03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62010" y="5404719"/>
            <a:ext cx="1570287" cy="1027229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8F138CF-73D9-49E8-AE4C-3D41F23CCAC0}"/>
              </a:ext>
            </a:extLst>
          </p:cNvPr>
          <p:cNvSpPr/>
          <p:nvPr/>
        </p:nvSpPr>
        <p:spPr>
          <a:xfrm>
            <a:off x="4125457" y="5824795"/>
            <a:ext cx="4000496" cy="304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 16">
            <a:extLst>
              <a:ext uri="{FF2B5EF4-FFF2-40B4-BE49-F238E27FC236}">
                <a16:creationId xmlns:a16="http://schemas.microsoft.com/office/drawing/2014/main" id="{8920698D-2116-4001-BAB0-3B2C5C773304}"/>
              </a:ext>
            </a:extLst>
          </p:cNvPr>
          <p:cNvSpPr/>
          <p:nvPr/>
        </p:nvSpPr>
        <p:spPr>
          <a:xfrm>
            <a:off x="4097387" y="5619854"/>
            <a:ext cx="4000496" cy="3049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910A1E-839F-4CE8-ADDD-7A94C55D2FAF}"/>
              </a:ext>
            </a:extLst>
          </p:cNvPr>
          <p:cNvSpPr txBox="1"/>
          <p:nvPr/>
        </p:nvSpPr>
        <p:spPr>
          <a:xfrm>
            <a:off x="5327309" y="5554526"/>
            <a:ext cx="1570287" cy="615553"/>
          </a:xfrm>
          <a:prstGeom prst="rect">
            <a:avLst/>
          </a:prstGeom>
          <a:solidFill>
            <a:srgbClr val="C8E5DC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b="1" dirty="0">
                <a:solidFill>
                  <a:schemeClr val="accent5">
                    <a:lumMod val="50000"/>
                  </a:schemeClr>
                </a:solidFill>
              </a:rPr>
              <a:t>HTTP</a:t>
            </a:r>
            <a:endParaRPr lang="ko-KR" altLang="en-US" sz="3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0CD520-471C-49E4-8AF9-C61A3F37B225}"/>
              </a:ext>
            </a:extLst>
          </p:cNvPr>
          <p:cNvSpPr txBox="1"/>
          <p:nvPr/>
        </p:nvSpPr>
        <p:spPr>
          <a:xfrm>
            <a:off x="9160520" y="5963711"/>
            <a:ext cx="1333741" cy="553998"/>
          </a:xfrm>
          <a:prstGeom prst="rect">
            <a:avLst/>
          </a:prstGeom>
          <a:solidFill>
            <a:srgbClr val="C8E5DC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accent5">
                    <a:lumMod val="50000"/>
                  </a:schemeClr>
                </a:solidFill>
              </a:rPr>
              <a:t>HTML</a:t>
            </a:r>
            <a:endParaRPr lang="ko-KR" altLang="en-US" sz="3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ED3890-1072-4C4E-BB19-40801F4563D3}"/>
              </a:ext>
            </a:extLst>
          </p:cNvPr>
          <p:cNvSpPr txBox="1"/>
          <p:nvPr/>
        </p:nvSpPr>
        <p:spPr>
          <a:xfrm>
            <a:off x="2324962" y="5566723"/>
            <a:ext cx="11571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</a:rPr>
              <a:t>server</a:t>
            </a:r>
            <a:endParaRPr lang="ko-KR" altLang="en-US" sz="2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863D77-0FBC-4EDF-95F2-2A396EB94066}"/>
              </a:ext>
            </a:extLst>
          </p:cNvPr>
          <p:cNvSpPr txBox="1"/>
          <p:nvPr/>
        </p:nvSpPr>
        <p:spPr>
          <a:xfrm>
            <a:off x="9270455" y="5485403"/>
            <a:ext cx="10438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</a:rPr>
              <a:t>client</a:t>
            </a:r>
            <a:endParaRPr lang="ko-KR" altLang="en-US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39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EE7B9A-886F-42E1-8528-BC091BDF973B}"/>
              </a:ext>
            </a:extLst>
          </p:cNvPr>
          <p:cNvPicPr/>
          <p:nvPr/>
        </p:nvPicPr>
        <p:blipFill rotWithShape="1">
          <a:blip r:embed="rId2"/>
          <a:srcRect l="5751" r="11527"/>
          <a:stretch/>
        </p:blipFill>
        <p:spPr bwMode="auto">
          <a:xfrm>
            <a:off x="8398564" y="1027906"/>
            <a:ext cx="2544418" cy="25943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6DE4CB-AE37-4BF4-888A-52212AB8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Hypertext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BC7060-8449-459E-A974-F593ED082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58053" cy="4351338"/>
          </a:xfrm>
        </p:spPr>
        <p:txBody>
          <a:bodyPr>
            <a:normAutofit fontScale="92500" lnSpcReduction="10000"/>
          </a:bodyPr>
          <a:lstStyle/>
          <a:p>
            <a:r>
              <a:rPr lang="x-none" altLang="ko-KR" dirty="0"/>
              <a:t>the idea of linking information together</a:t>
            </a:r>
            <a:endParaRPr lang="en-US" altLang="ko-KR" dirty="0"/>
          </a:p>
          <a:p>
            <a:pPr lvl="1"/>
            <a:r>
              <a:rPr lang="en-US" altLang="ko-KR" dirty="0"/>
              <a:t>not constrained to be linear</a:t>
            </a:r>
          </a:p>
          <a:p>
            <a:pPr lvl="1"/>
            <a:r>
              <a:rPr lang="en-US" altLang="ko-KR" dirty="0"/>
              <a:t>contains links to other texts</a:t>
            </a:r>
          </a:p>
          <a:p>
            <a:r>
              <a:rPr lang="en-US" altLang="ko-KR" dirty="0"/>
              <a:t>to "Mark Up" your document with links and define how to break it down into different segments</a:t>
            </a:r>
          </a:p>
          <a:p>
            <a:pPr lvl="1"/>
            <a:r>
              <a:rPr lang="en-US" altLang="ko-KR" dirty="0"/>
              <a:t>Tim Berners-Lee began to create a definition of HTML to provide a simple, uniform way to incorporate Hyperlinks in a text document (1989).</a:t>
            </a:r>
          </a:p>
          <a:p>
            <a:pPr lvl="1"/>
            <a:r>
              <a:rPr lang="en-US" altLang="ko-KR" dirty="0"/>
              <a:t>a "Web" of interconnected documents</a:t>
            </a:r>
          </a:p>
          <a:p>
            <a:pPr lvl="1"/>
            <a:r>
              <a:rPr lang="en-US" altLang="ko-KR" dirty="0"/>
              <a:t>navigated by a new tool called a "Browser"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6100A7-1605-4F48-981A-F0C4617C8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57" y="3563937"/>
            <a:ext cx="4693443" cy="30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8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C7559-F71E-462E-9F7B-3AE6BD33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Browsers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C1AF-9752-47C7-AA09-922DC3765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 see end results of your source code</a:t>
            </a:r>
          </a:p>
          <a:p>
            <a:r>
              <a:rPr lang="en-US" altLang="ko-KR" dirty="0"/>
              <a:t>to view your work </a:t>
            </a:r>
            <a:r>
              <a:rPr lang="en-US" altLang="ko-KR" dirty="0">
                <a:sym typeface="Wingdings" panose="05000000000000000000" pitchFamily="2" charset="2"/>
              </a:rPr>
              <a:t> open an html file</a:t>
            </a:r>
            <a:endParaRPr lang="en-US" altLang="ko-KR" dirty="0"/>
          </a:p>
          <a:p>
            <a:r>
              <a:rPr lang="en-US" altLang="ko-KR" dirty="0"/>
              <a:t>MS Edge or IE, Firefox, Chrome, Safari, ...</a:t>
            </a:r>
          </a:p>
          <a:p>
            <a:r>
              <a:rPr lang="en-US" altLang="ko-KR" dirty="0"/>
              <a:t>History</a:t>
            </a:r>
          </a:p>
          <a:p>
            <a:endParaRPr lang="ko-KR" altLang="en-US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1ACDB886-B91C-4D9A-95B1-55F78A8CE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785948"/>
              </p:ext>
            </p:extLst>
          </p:nvPr>
        </p:nvGraphicFramePr>
        <p:xfrm>
          <a:off x="399773" y="3286539"/>
          <a:ext cx="11392453" cy="3438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79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985</Words>
  <Application>Microsoft Office PowerPoint</Application>
  <PresentationFormat>와이드스크린</PresentationFormat>
  <Paragraphs>158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Arial</vt:lpstr>
      <vt:lpstr>Office 테마</vt:lpstr>
      <vt:lpstr>WEEK 03 What is Computing? HTML5 Basics</vt:lpstr>
      <vt:lpstr>Students Suggestion Week</vt:lpstr>
      <vt:lpstr>WHAT IS PROGRAMMING?</vt:lpstr>
      <vt:lpstr>Internet vs. Web</vt:lpstr>
      <vt:lpstr>History of the Internet &amp; Web</vt:lpstr>
      <vt:lpstr>History of the Internet &amp; Web</vt:lpstr>
      <vt:lpstr>History of the Internet &amp; Web</vt:lpstr>
      <vt:lpstr>Hypertext</vt:lpstr>
      <vt:lpstr>Web Browsers</vt:lpstr>
      <vt:lpstr>Web Browsers</vt:lpstr>
      <vt:lpstr>Text Editor</vt:lpstr>
      <vt:lpstr>Installation &amp; Setup</vt:lpstr>
      <vt:lpstr>Installation &amp; Setup</vt:lpstr>
      <vt:lpstr>Basic Structure of HTML</vt:lpstr>
      <vt:lpstr>Basic Structure of HTML</vt:lpstr>
      <vt:lpstr>Character Encoding</vt:lpstr>
      <vt:lpstr>Tags</vt:lpstr>
      <vt:lpstr>Comments</vt:lpstr>
      <vt:lpstr>A few tags to learn</vt:lpstr>
      <vt:lpstr>character references</vt:lpstr>
      <vt:lpstr>Check Points</vt:lpstr>
      <vt:lpstr>Let’s 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OUNJUNG ROH</dc:creator>
  <cp:lastModifiedBy>OUNJUNG ROH</cp:lastModifiedBy>
  <cp:revision>113</cp:revision>
  <dcterms:created xsi:type="dcterms:W3CDTF">2019-09-05T11:10:07Z</dcterms:created>
  <dcterms:modified xsi:type="dcterms:W3CDTF">2019-09-19T23:14:04Z</dcterms:modified>
</cp:coreProperties>
</file>